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0.svg" ContentType="image/svg+xml"/>
  <Override PartName="/ppt/media/image13.svg" ContentType="image/svg+xml"/>
  <Override PartName="/ppt/media/image16.svg" ContentType="image/svg+xml"/>
  <Override PartName="/ppt/media/image18.svg" ContentType="image/svg+xml"/>
  <Override PartName="/ppt/media/image24.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7"/>
  </p:handoutMasterIdLst>
  <p:sldIdLst>
    <p:sldId id="256" r:id="rId3"/>
    <p:sldId id="259" r:id="rId5"/>
    <p:sldId id="284" r:id="rId6"/>
    <p:sldId id="260" r:id="rId7"/>
    <p:sldId id="274" r:id="rId8"/>
    <p:sldId id="285" r:id="rId9"/>
    <p:sldId id="265" r:id="rId10"/>
    <p:sldId id="300" r:id="rId11"/>
    <p:sldId id="286" r:id="rId12"/>
    <p:sldId id="269" r:id="rId13"/>
    <p:sldId id="307" r:id="rId14"/>
    <p:sldId id="319" r:id="rId15"/>
    <p:sldId id="287" r:id="rId16"/>
    <p:sldId id="276" r:id="rId17"/>
    <p:sldId id="272" r:id="rId18"/>
    <p:sldId id="288" r:id="rId19"/>
    <p:sldId id="326" r:id="rId20"/>
    <p:sldId id="334" r:id="rId21"/>
    <p:sldId id="335" r:id="rId22"/>
    <p:sldId id="336" r:id="rId23"/>
    <p:sldId id="337" r:id="rId24"/>
    <p:sldId id="338" r:id="rId25"/>
    <p:sldId id="339" r:id="rId26"/>
  </p:sldIdLst>
  <p:sldSz cx="9144000" cy="5143500" type="screen16x9"/>
  <p:notesSz cx="6858000" cy="9144000"/>
  <p:embeddedFontLst>
    <p:embeddedFont>
      <p:font typeface="微软雅黑" panose="020B0503020204020204" pitchFamily="34" charset="-122"/>
      <p:regular r:id="rId32"/>
    </p:embeddedFont>
    <p:embeddedFont>
      <p:font typeface="Calibri" panose="020F0502020204030204" charset="0"/>
      <p:regular r:id="rId33"/>
      <p:bold r:id="rId34"/>
      <p:italic r:id="rId35"/>
      <p:boldItalic r:id="rId36"/>
    </p:embeddedFont>
  </p:embeddedFontLst>
  <p:custDataLst>
    <p:tags r:id="rId37"/>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182"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495E"/>
    <a:srgbClr val="232323"/>
    <a:srgbClr val="FAFAFA"/>
    <a:srgbClr val="DCE3E8"/>
    <a:srgbClr val="D9E2EB"/>
    <a:srgbClr val="848484"/>
    <a:srgbClr val="9B9B9B"/>
    <a:srgbClr val="F0F0F0"/>
    <a:srgbClr val="F6F4F7"/>
    <a:srgbClr val="192A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8" d="100"/>
          <a:sy n="148" d="100"/>
        </p:scale>
        <p:origin x="516" y="114"/>
      </p:cViewPr>
      <p:guideLst>
        <p:guide orient="horz" pos="2226"/>
        <p:guide orient="horz" pos="1688"/>
        <p:guide pos="3168"/>
      </p:guideLst>
    </p:cSldViewPr>
  </p:slideViewPr>
  <p:notesTextViewPr>
    <p:cViewPr>
      <p:scale>
        <a:sx n="1" d="1"/>
        <a:sy n="1" d="1"/>
      </p:scale>
      <p:origin x="0" y="0"/>
    </p:cViewPr>
  </p:notesTextViewPr>
  <p:notesViewPr>
    <p:cSldViewPr snapToGrid="0">
      <p:cViewPr varScale="1">
        <p:scale>
          <a:sx n="84" d="100"/>
          <a:sy n="84" d="100"/>
        </p:scale>
        <p:origin x="-3888" y="-72"/>
      </p:cViewPr>
      <p:guideLst>
        <p:guide orient="horz" pos="2881"/>
        <p:guide pos="217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36.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1T15:46:02.505" idx="1">
    <p:pos x="10" y="10"/>
    <p:text/>
  </p:cm>
</p:cmLst>
</file>

<file path=ppt/drawings/_rels/vmlDrawing1.vml.rels><?xml version="1.0" encoding="UTF-8" standalone="yes"?>
<Relationships xmlns="http://schemas.openxmlformats.org/package/2006/relationships"><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2.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577228" y="1023443"/>
            <a:ext cx="468000"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495E"/>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4.svg"/><Relationship Id="rId6" Type="http://schemas.openxmlformats.org/officeDocument/2006/relationships/image" Target="../media/image3.png"/><Relationship Id="rId5" Type="http://schemas.openxmlformats.org/officeDocument/2006/relationships/tags" Target="../tags/tag5.xml"/><Relationship Id="rId4" Type="http://schemas.openxmlformats.org/officeDocument/2006/relationships/tags" Target="../tags/tag4.xml"/><Relationship Id="rId30" Type="http://schemas.openxmlformats.org/officeDocument/2006/relationships/notesSlide" Target="../notesSlides/notesSlide10.xml"/><Relationship Id="rId3" Type="http://schemas.openxmlformats.org/officeDocument/2006/relationships/tags" Target="../tags/tag3.xml"/><Relationship Id="rId29" Type="http://schemas.openxmlformats.org/officeDocument/2006/relationships/slideLayout" Target="../slideLayouts/slideLayout2.xml"/><Relationship Id="rId28" Type="http://schemas.openxmlformats.org/officeDocument/2006/relationships/tags" Target="../tags/tag20.xml"/><Relationship Id="rId27" Type="http://schemas.openxmlformats.org/officeDocument/2006/relationships/tags" Target="../tags/tag19.xml"/><Relationship Id="rId26" Type="http://schemas.openxmlformats.org/officeDocument/2006/relationships/image" Target="../media/image10.svg"/><Relationship Id="rId25" Type="http://schemas.openxmlformats.org/officeDocument/2006/relationships/image" Target="../media/image9.png"/><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tags" Target="../tags/tag2.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tags" Target="../tags/tag8.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slide" Target="slide19.xml"/><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slide" Target="slide22.xml"/><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14.png"/><Relationship Id="rId7" Type="http://schemas.openxmlformats.org/officeDocument/2006/relationships/tags" Target="../tags/tag2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tags" Target="../tags/tag26.xml"/><Relationship Id="rId3" Type="http://schemas.openxmlformats.org/officeDocument/2006/relationships/tags" Target="../tags/tag25.xml"/><Relationship Id="rId22" Type="http://schemas.openxmlformats.org/officeDocument/2006/relationships/notesSlide" Target="../notesSlides/notesSlide15.xml"/><Relationship Id="rId21" Type="http://schemas.openxmlformats.org/officeDocument/2006/relationships/slideLayout" Target="../slideLayouts/slideLayout2.xml"/><Relationship Id="rId20" Type="http://schemas.openxmlformats.org/officeDocument/2006/relationships/tags" Target="../tags/tag35.xml"/><Relationship Id="rId2" Type="http://schemas.openxmlformats.org/officeDocument/2006/relationships/tags" Target="../tags/tag24.xml"/><Relationship Id="rId19" Type="http://schemas.openxmlformats.org/officeDocument/2006/relationships/tags" Target="../tags/tag34.xml"/><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tags" Target="../tags/tag33.xml"/><Relationship Id="rId15" Type="http://schemas.openxmlformats.org/officeDocument/2006/relationships/image" Target="../media/image16.svg"/><Relationship Id="rId14" Type="http://schemas.openxmlformats.org/officeDocument/2006/relationships/image" Target="../media/image15.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slide" Target="slide11.xml"/><Relationship Id="rId8" Type="http://schemas.openxmlformats.org/officeDocument/2006/relationships/image" Target="../media/image22.wmf"/><Relationship Id="rId7" Type="http://schemas.openxmlformats.org/officeDocument/2006/relationships/oleObject" Target="../embeddings/oleObject4.bin"/><Relationship Id="rId6" Type="http://schemas.openxmlformats.org/officeDocument/2006/relationships/image" Target="../media/image21.wmf"/><Relationship Id="rId5" Type="http://schemas.openxmlformats.org/officeDocument/2006/relationships/oleObject" Target="../embeddings/oleObject3.bin"/><Relationship Id="rId4" Type="http://schemas.openxmlformats.org/officeDocument/2006/relationships/image" Target="../media/image20.wmf"/><Relationship Id="rId3" Type="http://schemas.openxmlformats.org/officeDocument/2006/relationships/oleObject" Target="../embeddings/oleObject2.bin"/><Relationship Id="rId2" Type="http://schemas.openxmlformats.org/officeDocument/2006/relationships/image" Target="../media/image19.wmf"/><Relationship Id="rId14" Type="http://schemas.openxmlformats.org/officeDocument/2006/relationships/notesSlide" Target="../notesSlides/notesSlide17.xml"/><Relationship Id="rId13" Type="http://schemas.openxmlformats.org/officeDocument/2006/relationships/vmlDrawing" Target="../drawings/vmlDrawing1.vml"/><Relationship Id="rId12" Type="http://schemas.openxmlformats.org/officeDocument/2006/relationships/slideLayout" Target="../slideLayouts/slideLayout2.xml"/><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 Target="slide1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slide" Target="slide1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slide" Target="slide12.xml"/><Relationship Id="rId2" Type="http://schemas.openxmlformats.org/officeDocument/2006/relationships/image" Target="../media/image26.wmf"/><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slide" Target="slide1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9.bin"/><Relationship Id="rId7" Type="http://schemas.openxmlformats.org/officeDocument/2006/relationships/image" Target="../media/image32.wmf"/><Relationship Id="rId6" Type="http://schemas.openxmlformats.org/officeDocument/2006/relationships/oleObject" Target="../embeddings/oleObject8.bin"/><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wmf"/><Relationship Id="rId12" Type="http://schemas.openxmlformats.org/officeDocument/2006/relationships/notesSlide" Target="../notesSlides/notesSlide22.xml"/><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image" Target="../media/image24.svg"/><Relationship Id="rId6" Type="http://schemas.openxmlformats.org/officeDocument/2006/relationships/image" Target="../media/image23.png"/><Relationship Id="rId5" Type="http://schemas.openxmlformats.org/officeDocument/2006/relationships/slide" Target="slide1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931160" y="3870960"/>
            <a:ext cx="3448050" cy="336550"/>
            <a:chOff x="3153258" y="4604579"/>
            <a:chExt cx="3080245" cy="216027"/>
          </a:xfrm>
          <a:solidFill>
            <a:srgbClr val="232323"/>
          </a:solidFill>
        </p:grpSpPr>
        <p:sp>
          <p:nvSpPr>
            <p:cNvPr id="27" name="矩形 26"/>
            <p:cNvSpPr/>
            <p:nvPr/>
          </p:nvSpPr>
          <p:spPr>
            <a:xfrm>
              <a:off x="3153258" y="4604582"/>
              <a:ext cx="1449873" cy="216024"/>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mn-ea"/>
                </a:rPr>
                <a:t>答辩人</a:t>
              </a:r>
              <a:r>
                <a:rPr lang="zh-CN" altLang="en-US" sz="1300" dirty="0" smtClean="0">
                  <a:solidFill>
                    <a:schemeClr val="bg1"/>
                  </a:solidFill>
                  <a:latin typeface="+mn-ea"/>
                </a:rPr>
                <a:t>：</a:t>
              </a:r>
              <a:r>
                <a:rPr lang="zh-CN" altLang="en-US" sz="1300" dirty="0" smtClean="0">
                  <a:solidFill>
                    <a:schemeClr val="bg1"/>
                  </a:solidFill>
                  <a:latin typeface="+mn-ea"/>
                </a:rPr>
                <a:t>成嘉杰</a:t>
              </a:r>
              <a:endParaRPr lang="zh-CN" altLang="en-US" sz="1300" dirty="0" smtClean="0">
                <a:solidFill>
                  <a:schemeClr val="bg1"/>
                </a:solidFill>
                <a:latin typeface="+mn-ea"/>
              </a:endParaRPr>
            </a:p>
          </p:txBody>
        </p:sp>
        <p:sp>
          <p:nvSpPr>
            <p:cNvPr id="28" name="矩形 27"/>
            <p:cNvSpPr/>
            <p:nvPr/>
          </p:nvSpPr>
          <p:spPr>
            <a:xfrm>
              <a:off x="4780313" y="4604579"/>
              <a:ext cx="1453190" cy="216024"/>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smtClean="0">
                  <a:solidFill>
                    <a:schemeClr val="bg1"/>
                  </a:solidFill>
                  <a:latin typeface="+mn-ea"/>
                </a:rPr>
                <a:t>时间：</a:t>
              </a:r>
              <a:r>
                <a:rPr lang="en-US" altLang="zh-CN" sz="1300" dirty="0" err="1">
                  <a:solidFill>
                    <a:schemeClr val="bg1"/>
                  </a:solidFill>
                  <a:latin typeface="+mn-ea"/>
                </a:rPr>
                <a:t>2022.11.24</a:t>
              </a:r>
              <a:endParaRPr lang="en-US" altLang="zh-CN" sz="1300" dirty="0" err="1">
                <a:solidFill>
                  <a:schemeClr val="bg1"/>
                </a:solidFill>
                <a:latin typeface="+mn-ea"/>
              </a:endParaRPr>
            </a:p>
          </p:txBody>
        </p:sp>
      </p:grpSp>
      <p:sp>
        <p:nvSpPr>
          <p:cNvPr id="29" name="TextBox 28"/>
          <p:cNvSpPr txBox="1"/>
          <p:nvPr/>
        </p:nvSpPr>
        <p:spPr>
          <a:xfrm>
            <a:off x="1193026" y="1103511"/>
            <a:ext cx="6757949" cy="1443990"/>
          </a:xfrm>
          <a:prstGeom prst="rect">
            <a:avLst/>
          </a:prstGeom>
          <a:noFill/>
        </p:spPr>
        <p:txBody>
          <a:bodyPr wrap="square" lIns="91413" tIns="45706" rIns="91413" bIns="45706" rtlCol="0">
            <a:spAutoFit/>
          </a:bodyPr>
          <a:lstStyle/>
          <a:p>
            <a:pPr algn="ctr"/>
            <a:r>
              <a:rPr lang="zh-CN" altLang="en-US" sz="4400" dirty="0">
                <a:solidFill>
                  <a:srgbClr val="33495E"/>
                </a:solidFill>
                <a:latin typeface="+mn-ea"/>
              </a:rPr>
              <a:t>机器学习</a:t>
            </a:r>
            <a:endParaRPr lang="zh-CN" altLang="en-US" sz="4400" dirty="0">
              <a:solidFill>
                <a:srgbClr val="33495E"/>
              </a:solidFill>
              <a:latin typeface="+mn-ea"/>
            </a:endParaRPr>
          </a:p>
          <a:p>
            <a:pPr algn="ctr"/>
            <a:r>
              <a:rPr lang="zh-CN" altLang="en-US" sz="4400" dirty="0">
                <a:solidFill>
                  <a:srgbClr val="33495E"/>
                </a:solidFill>
                <a:latin typeface="+mn-ea"/>
              </a:rPr>
              <a:t>课</a:t>
            </a:r>
            <a:r>
              <a:rPr lang="en-US" altLang="zh-CN" sz="4400" dirty="0">
                <a:solidFill>
                  <a:srgbClr val="33495E"/>
                </a:solidFill>
                <a:latin typeface="+mn-ea"/>
              </a:rPr>
              <a:t>  </a:t>
            </a:r>
            <a:r>
              <a:rPr lang="zh-CN" altLang="en-US" sz="4400" dirty="0">
                <a:solidFill>
                  <a:srgbClr val="33495E"/>
                </a:solidFill>
                <a:latin typeface="+mn-ea"/>
              </a:rPr>
              <a:t>程</a:t>
            </a:r>
            <a:r>
              <a:rPr lang="en-US" altLang="zh-CN" sz="4400" dirty="0">
                <a:solidFill>
                  <a:srgbClr val="33495E"/>
                </a:solidFill>
                <a:latin typeface="+mn-ea"/>
              </a:rPr>
              <a:t>  </a:t>
            </a:r>
            <a:r>
              <a:rPr lang="zh-CN" altLang="en-US" sz="4400" dirty="0">
                <a:solidFill>
                  <a:srgbClr val="33495E"/>
                </a:solidFill>
                <a:latin typeface="+mn-ea"/>
              </a:rPr>
              <a:t>答</a:t>
            </a:r>
            <a:r>
              <a:rPr lang="en-US" altLang="zh-CN" sz="4400" dirty="0">
                <a:solidFill>
                  <a:srgbClr val="33495E"/>
                </a:solidFill>
                <a:latin typeface="+mn-ea"/>
              </a:rPr>
              <a:t>  </a:t>
            </a:r>
            <a:r>
              <a:rPr lang="zh-CN" altLang="en-US" sz="4400" dirty="0">
                <a:solidFill>
                  <a:srgbClr val="33495E"/>
                </a:solidFill>
                <a:latin typeface="+mn-ea"/>
              </a:rPr>
              <a:t>辩</a:t>
            </a:r>
            <a:endParaRPr lang="zh-CN" altLang="en-US" sz="4400" dirty="0">
              <a:solidFill>
                <a:srgbClr val="33495E"/>
              </a:solidFill>
              <a:latin typeface="+mn-ea"/>
            </a:endParaRPr>
          </a:p>
        </p:txBody>
      </p:sp>
      <p:sp>
        <p:nvSpPr>
          <p:cNvPr id="7" name="文本框 6"/>
          <p:cNvSpPr txBox="1"/>
          <p:nvPr/>
        </p:nvSpPr>
        <p:spPr>
          <a:xfrm>
            <a:off x="3694430" y="2638425"/>
            <a:ext cx="3331210" cy="412750"/>
          </a:xfrm>
          <a:prstGeom prst="rect">
            <a:avLst/>
          </a:prstGeom>
          <a:noFill/>
        </p:spPr>
        <p:txBody>
          <a:bodyPr wrap="square" rtlCol="0">
            <a:noAutofit/>
          </a:bodyPr>
          <a:p>
            <a:pPr algn="r"/>
            <a:r>
              <a:rPr lang="en-US" altLang="zh-CN" sz="1800"/>
              <a:t>——Web攻击检测与分类识别</a:t>
            </a:r>
            <a:endParaRPr lang="en-US" altLang="zh-CN" sz="1800"/>
          </a:p>
        </p:txBody>
      </p:sp>
    </p:spTree>
  </p:cSld>
  <p:clrMapOvr>
    <a:masterClrMapping/>
  </p:clrMapOvr>
  <mc:AlternateContent xmlns:mc="http://schemas.openxmlformats.org/markup-compatibility/2006">
    <mc:Choice xmlns:p14="http://schemas.microsoft.com/office/powerpoint/2010/main" Requires="p14">
      <p:transition spd="slow" p14:dur="1500">
        <p14:ripple dir="lu"/>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模型介绍及</a:t>
            </a:r>
            <a:r>
              <a:rPr lang="zh-CN" altLang="en-US" sz="2000" dirty="0">
                <a:solidFill>
                  <a:srgbClr val="33495E"/>
                </a:solidFill>
                <a:latin typeface="微软雅黑" panose="020B0503020204020204" pitchFamily="34" charset="-122"/>
                <a:ea typeface="微软雅黑" panose="020B0503020204020204" pitchFamily="34" charset="-122"/>
                <a:sym typeface="+mn-ea"/>
              </a:rPr>
              <a:t>展示</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2" name="TextBox 11"/>
          <p:cNvSpPr txBox="1">
            <a:spLocks noChangeArrowheads="1"/>
          </p:cNvSpPr>
          <p:nvPr/>
        </p:nvSpPr>
        <p:spPr bwMode="auto">
          <a:xfrm>
            <a:off x="1788013" y="1994504"/>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研究论文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lightGBM</a:t>
            </a:r>
            <a:r>
              <a:rPr lang="zh-CN" altLang="en-US" sz="2000" dirty="0">
                <a:solidFill>
                  <a:srgbClr val="192A32"/>
                </a:solidFill>
                <a:uFillTx/>
                <a:latin typeface="微软雅黑" panose="020B0503020204020204" pitchFamily="34" charset="-122"/>
                <a:ea typeface="微软雅黑" panose="020B0503020204020204" pitchFamily="34" charset="-122"/>
                <a:sym typeface="+mn-ea"/>
              </a:rPr>
              <a:t>框架原理</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29" name="剪去对角的矩形 28"/>
          <p:cNvSpPr/>
          <p:nvPr>
            <p:custDataLst>
              <p:tags r:id="rId1"/>
            </p:custDataLst>
          </p:nvPr>
        </p:nvSpPr>
        <p:spPr>
          <a:xfrm>
            <a:off x="1723422" y="1129665"/>
            <a:ext cx="2672564" cy="1357397"/>
          </a:xfrm>
          <a:prstGeom prst="snip2DiagRect">
            <a:avLst/>
          </a:prstGeom>
          <a:solidFill>
            <a:srgbClr val="7578EC">
              <a:lumMod val="20000"/>
              <a:lumOff val="80000"/>
            </a:srgbClr>
          </a:solidFill>
          <a:ln>
            <a:solidFill>
              <a:srgbClr val="7578EC">
                <a:lumMod val="60000"/>
                <a:lumOff val="40000"/>
              </a:srgbClr>
            </a:solid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sp>
        <p:nvSpPr>
          <p:cNvPr id="30" name="矩形 29"/>
          <p:cNvSpPr/>
          <p:nvPr>
            <p:custDataLst>
              <p:tags r:id="rId2"/>
            </p:custDataLst>
          </p:nvPr>
        </p:nvSpPr>
        <p:spPr>
          <a:xfrm>
            <a:off x="1453039" y="1530578"/>
            <a:ext cx="555573" cy="556122"/>
          </a:xfrm>
          <a:prstGeom prst="rect">
            <a:avLst/>
          </a:prstGeom>
          <a:gradFill>
            <a:gsLst>
              <a:gs pos="0">
                <a:srgbClr val="7578EC">
                  <a:lumMod val="60000"/>
                  <a:lumOff val="40000"/>
                </a:srgbClr>
              </a:gs>
              <a:gs pos="100000">
                <a:srgbClr val="7578EC"/>
              </a:gs>
            </a:gsLst>
            <a:lin ang="2700000" scaled="0"/>
          </a:gradFill>
          <a:ln>
            <a:no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sp>
        <p:nvSpPr>
          <p:cNvPr id="31" name="文本框 30"/>
          <p:cNvSpPr txBox="1"/>
          <p:nvPr>
            <p:custDataLst>
              <p:tags r:id="rId3"/>
            </p:custDataLst>
          </p:nvPr>
        </p:nvSpPr>
        <p:spPr>
          <a:xfrm>
            <a:off x="2067296" y="1325459"/>
            <a:ext cx="1781344" cy="336745"/>
          </a:xfrm>
          <a:prstGeom prst="rect">
            <a:avLst/>
          </a:prstGeom>
          <a:noFill/>
        </p:spPr>
        <p:txBody>
          <a:bodyPr wrap="square" bIns="0" rtlCol="0">
            <a:normAutofit/>
            <a:scene3d>
              <a:camera prst="orthographicFront"/>
              <a:lightRig rig="threePt" dir="t"/>
            </a:scene3d>
          </a:bodyPr>
          <a:p>
            <a:pPr algn="l"/>
            <a:r>
              <a:rPr lang="zh-CN" altLang="en-US" sz="1500" spc="300">
                <a:solidFill>
                  <a:srgbClr val="7578EC"/>
                </a:solidFill>
                <a:effectLst/>
                <a:uFillTx/>
                <a:latin typeface="思源黑体 CN Heavy" panose="020B0A00000000000000" charset="-122"/>
                <a:ea typeface="思源黑体 CN Heavy" panose="020B0A00000000000000" charset="-122"/>
              </a:rPr>
              <a:t>直方图算法</a:t>
            </a:r>
            <a:endParaRPr lang="zh-CN" altLang="en-US" sz="1500" spc="300">
              <a:solidFill>
                <a:srgbClr val="7578EC"/>
              </a:solidFill>
              <a:effectLst/>
              <a:uFillTx/>
              <a:latin typeface="思源黑体 CN Heavy" panose="020B0A00000000000000" charset="-122"/>
              <a:ea typeface="思源黑体 CN Heavy" panose="020B0A00000000000000" charset="-122"/>
            </a:endParaRPr>
          </a:p>
        </p:txBody>
      </p:sp>
      <p:sp>
        <p:nvSpPr>
          <p:cNvPr id="61" name="文本框 60"/>
          <p:cNvSpPr txBox="1"/>
          <p:nvPr>
            <p:custDataLst>
              <p:tags r:id="rId4"/>
            </p:custDataLst>
          </p:nvPr>
        </p:nvSpPr>
        <p:spPr>
          <a:xfrm>
            <a:off x="2067112" y="1675914"/>
            <a:ext cx="2278600" cy="718095"/>
          </a:xfrm>
          <a:prstGeom prst="rect">
            <a:avLst/>
          </a:prstGeom>
          <a:noFill/>
        </p:spPr>
        <p:txBody>
          <a:bodyPr wrap="square" rtlCol="0">
            <a:normAutofit/>
          </a:bodyPr>
          <a:p>
            <a:pPr algn="l" fontAlgn="auto">
              <a:lnSpc>
                <a:spcPct val="130000"/>
              </a:lnSpc>
              <a:spcAft>
                <a:spcPts val="1000"/>
              </a:spcAft>
            </a:pPr>
            <a:r>
              <a:rPr lang="zh-CN" altLang="en-US" sz="900" spc="150">
                <a:solidFill>
                  <a:srgbClr val="000000">
                    <a:lumMod val="65000"/>
                    <a:lumOff val="35000"/>
                  </a:srgbClr>
                </a:solidFill>
                <a:uFillTx/>
                <a:latin typeface="思源黑体 CN Light" panose="020B0300000000000000" charset="-122"/>
                <a:ea typeface="思源黑体 CN Light" panose="020B0300000000000000" charset="-122"/>
              </a:rPr>
              <a:t>将特征的连续值分割正离散的bins(箱)，在训练的过程中使用bins构造特征直方图</a:t>
            </a:r>
            <a:endParaRPr lang="zh-CN" altLang="en-US" sz="900" spc="150">
              <a:solidFill>
                <a:srgbClr val="000000">
                  <a:lumMod val="65000"/>
                  <a:lumOff val="35000"/>
                </a:srgbClr>
              </a:solidFill>
              <a:uFillTx/>
              <a:latin typeface="思源黑体 CN Light" panose="020B0300000000000000" charset="-122"/>
              <a:ea typeface="思源黑体 CN Light" panose="020B0300000000000000" charset="-122"/>
            </a:endParaRPr>
          </a:p>
        </p:txBody>
      </p:sp>
      <p:pic>
        <p:nvPicPr>
          <p:cNvPr id="32" name="图片 31" descr="343435383038363b343532323337393bc9cfcad0cdcbb3f6"/>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530369" y="1607908"/>
            <a:ext cx="400913" cy="400913"/>
          </a:xfrm>
          <a:prstGeom prst="rect">
            <a:avLst/>
          </a:prstGeom>
        </p:spPr>
      </p:pic>
      <p:sp>
        <p:nvSpPr>
          <p:cNvPr id="33" name="剪去对角的矩形 32"/>
          <p:cNvSpPr/>
          <p:nvPr>
            <p:custDataLst>
              <p:tags r:id="rId8"/>
            </p:custDataLst>
          </p:nvPr>
        </p:nvSpPr>
        <p:spPr>
          <a:xfrm>
            <a:off x="5017372" y="1129665"/>
            <a:ext cx="2672564" cy="1357397"/>
          </a:xfrm>
          <a:prstGeom prst="snip2DiagRect">
            <a:avLst/>
          </a:prstGeom>
          <a:solidFill>
            <a:srgbClr val="F7B802">
              <a:lumMod val="20000"/>
              <a:lumOff val="80000"/>
            </a:srgbClr>
          </a:solidFill>
          <a:ln>
            <a:solidFill>
              <a:srgbClr val="F7B802">
                <a:lumMod val="60000"/>
                <a:lumOff val="40000"/>
              </a:srgbClr>
            </a:solid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sp>
        <p:nvSpPr>
          <p:cNvPr id="34" name="矩形 33"/>
          <p:cNvSpPr/>
          <p:nvPr>
            <p:custDataLst>
              <p:tags r:id="rId9"/>
            </p:custDataLst>
          </p:nvPr>
        </p:nvSpPr>
        <p:spPr>
          <a:xfrm>
            <a:off x="4746989" y="1530578"/>
            <a:ext cx="555573" cy="556122"/>
          </a:xfrm>
          <a:prstGeom prst="rect">
            <a:avLst/>
          </a:prstGeom>
          <a:gradFill>
            <a:gsLst>
              <a:gs pos="0">
                <a:srgbClr val="F7B802">
                  <a:lumMod val="60000"/>
                  <a:lumOff val="40000"/>
                </a:srgbClr>
              </a:gs>
              <a:gs pos="100000">
                <a:srgbClr val="F7B802"/>
              </a:gs>
            </a:gsLst>
            <a:lin ang="2700000" scaled="0"/>
          </a:gradFill>
          <a:ln>
            <a:no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pic>
        <p:nvPicPr>
          <p:cNvPr id="37" name="图片 36" descr="343435383038363b343532323430323bcdc6b9e3b7bdb0b8"/>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4824320" y="1607908"/>
            <a:ext cx="400913" cy="400913"/>
          </a:xfrm>
          <a:prstGeom prst="rect">
            <a:avLst/>
          </a:prstGeom>
        </p:spPr>
      </p:pic>
      <p:sp>
        <p:nvSpPr>
          <p:cNvPr id="35" name="文本框 34"/>
          <p:cNvSpPr txBox="1"/>
          <p:nvPr>
            <p:custDataLst>
              <p:tags r:id="rId13"/>
            </p:custDataLst>
          </p:nvPr>
        </p:nvSpPr>
        <p:spPr>
          <a:xfrm>
            <a:off x="5411703" y="1305715"/>
            <a:ext cx="1781344" cy="336745"/>
          </a:xfrm>
          <a:prstGeom prst="rect">
            <a:avLst/>
          </a:prstGeom>
          <a:noFill/>
        </p:spPr>
        <p:txBody>
          <a:bodyPr wrap="square" bIns="0" rtlCol="0">
            <a:scene3d>
              <a:camera prst="orthographicFront"/>
              <a:lightRig rig="threePt" dir="t"/>
            </a:scene3d>
          </a:bodyPr>
          <a:p>
            <a:pPr algn="l"/>
            <a:r>
              <a:rPr lang="zh-CN" altLang="en-US" sz="1200" spc="300">
                <a:solidFill>
                  <a:srgbClr val="F7B802">
                    <a:lumMod val="75000"/>
                  </a:srgbClr>
                </a:solidFill>
                <a:effectLst/>
                <a:uFillTx/>
                <a:latin typeface="思源黑体 CN Heavy" panose="020B0A00000000000000" charset="-122"/>
                <a:ea typeface="思源黑体 CN Heavy" panose="020B0A00000000000000" charset="-122"/>
              </a:rPr>
              <a:t>带深度限制的Leaf-wise算法</a:t>
            </a:r>
            <a:endParaRPr lang="zh-CN" altLang="en-US" sz="1200" spc="300">
              <a:solidFill>
                <a:srgbClr val="F7B802">
                  <a:lumMod val="75000"/>
                </a:srgbClr>
              </a:solidFill>
              <a:effectLst/>
              <a:uFillTx/>
              <a:latin typeface="思源黑体 CN Heavy" panose="020B0A00000000000000" charset="-122"/>
              <a:ea typeface="思源黑体 CN Heavy" panose="020B0A00000000000000" charset="-122"/>
            </a:endParaRPr>
          </a:p>
        </p:txBody>
      </p:sp>
      <p:sp>
        <p:nvSpPr>
          <p:cNvPr id="36" name="文本框 35"/>
          <p:cNvSpPr txBox="1"/>
          <p:nvPr>
            <p:custDataLst>
              <p:tags r:id="rId14"/>
            </p:custDataLst>
          </p:nvPr>
        </p:nvSpPr>
        <p:spPr>
          <a:xfrm>
            <a:off x="5411614" y="1656382"/>
            <a:ext cx="2278871" cy="669941"/>
          </a:xfrm>
          <a:prstGeom prst="rect">
            <a:avLst/>
          </a:prstGeom>
          <a:noFill/>
        </p:spPr>
        <p:txBody>
          <a:bodyPr wrap="square" rtlCol="0">
            <a:normAutofit/>
          </a:bodyPr>
          <a:p>
            <a:pPr algn="l" fontAlgn="auto">
              <a:lnSpc>
                <a:spcPct val="130000"/>
              </a:lnSpc>
              <a:spcAft>
                <a:spcPts val="1000"/>
              </a:spcAft>
            </a:pPr>
            <a:r>
              <a:rPr lang="zh-CN" altLang="en-US" sz="900" spc="150">
                <a:solidFill>
                  <a:srgbClr val="000000">
                    <a:lumMod val="65000"/>
                    <a:lumOff val="35000"/>
                  </a:srgbClr>
                </a:solidFill>
                <a:uFillTx/>
                <a:latin typeface="思源黑体 CN Light" panose="020B0300000000000000" charset="-122"/>
                <a:ea typeface="思源黑体 CN Light" panose="020B0300000000000000" charset="-122"/>
              </a:rPr>
              <a:t>每次从当前所有叶子中，找到分裂增益最大的一个叶子，然后分裂，如此循环</a:t>
            </a:r>
            <a:endParaRPr lang="zh-CN" altLang="en-US" sz="900" spc="150">
              <a:solidFill>
                <a:srgbClr val="000000">
                  <a:lumMod val="65000"/>
                  <a:lumOff val="35000"/>
                </a:srgbClr>
              </a:solidFill>
              <a:uFillTx/>
              <a:latin typeface="思源黑体 CN Light" panose="020B0300000000000000" charset="-122"/>
              <a:ea typeface="思源黑体 CN Light" panose="020B0300000000000000" charset="-122"/>
            </a:endParaRPr>
          </a:p>
        </p:txBody>
      </p:sp>
      <p:sp>
        <p:nvSpPr>
          <p:cNvPr id="38" name="剪去对角的矩形 37"/>
          <p:cNvSpPr/>
          <p:nvPr>
            <p:custDataLst>
              <p:tags r:id="rId15"/>
            </p:custDataLst>
          </p:nvPr>
        </p:nvSpPr>
        <p:spPr>
          <a:xfrm>
            <a:off x="5017372" y="3150130"/>
            <a:ext cx="2672564" cy="1357397"/>
          </a:xfrm>
          <a:prstGeom prst="snip2DiagRect">
            <a:avLst/>
          </a:prstGeom>
          <a:solidFill>
            <a:srgbClr val="F35B06">
              <a:lumMod val="20000"/>
              <a:lumOff val="80000"/>
            </a:srgbClr>
          </a:solidFill>
          <a:ln>
            <a:solidFill>
              <a:srgbClr val="F35B06">
                <a:lumMod val="60000"/>
                <a:lumOff val="40000"/>
              </a:srgbClr>
            </a:solid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sp>
        <p:nvSpPr>
          <p:cNvPr id="39" name="矩形 38"/>
          <p:cNvSpPr/>
          <p:nvPr>
            <p:custDataLst>
              <p:tags r:id="rId16"/>
            </p:custDataLst>
          </p:nvPr>
        </p:nvSpPr>
        <p:spPr>
          <a:xfrm>
            <a:off x="4746989" y="3551043"/>
            <a:ext cx="555573" cy="556122"/>
          </a:xfrm>
          <a:prstGeom prst="rect">
            <a:avLst/>
          </a:prstGeom>
          <a:gradFill>
            <a:gsLst>
              <a:gs pos="0">
                <a:srgbClr val="F35B06">
                  <a:lumMod val="60000"/>
                  <a:lumOff val="40000"/>
                </a:srgbClr>
              </a:gs>
              <a:gs pos="100000">
                <a:srgbClr val="F35B06"/>
              </a:gs>
            </a:gsLst>
            <a:lin ang="2700000" scaled="0"/>
          </a:gradFill>
          <a:ln>
            <a:no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pic>
        <p:nvPicPr>
          <p:cNvPr id="40" name="图片 39" descr="343435383038363b343532323338363bb9d8bcfcb5e3"/>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824320" y="3628373"/>
            <a:ext cx="400913" cy="400913"/>
          </a:xfrm>
          <a:prstGeom prst="rect">
            <a:avLst/>
          </a:prstGeom>
        </p:spPr>
      </p:pic>
      <p:sp>
        <p:nvSpPr>
          <p:cNvPr id="42" name="文本框 41"/>
          <p:cNvSpPr txBox="1"/>
          <p:nvPr>
            <p:custDataLst>
              <p:tags r:id="rId20"/>
            </p:custDataLst>
          </p:nvPr>
        </p:nvSpPr>
        <p:spPr>
          <a:xfrm>
            <a:off x="5411703" y="3326180"/>
            <a:ext cx="1781344" cy="336745"/>
          </a:xfrm>
          <a:prstGeom prst="rect">
            <a:avLst/>
          </a:prstGeom>
          <a:noFill/>
        </p:spPr>
        <p:txBody>
          <a:bodyPr wrap="square" bIns="0" rtlCol="0">
            <a:normAutofit fontScale="80000"/>
            <a:scene3d>
              <a:camera prst="orthographicFront"/>
              <a:lightRig rig="threePt" dir="t"/>
            </a:scene3d>
          </a:bodyPr>
          <a:p>
            <a:pPr algn="l"/>
            <a:r>
              <a:rPr lang="zh-CN" altLang="en-US" sz="1500" spc="300">
                <a:solidFill>
                  <a:srgbClr val="F18703"/>
                </a:solidFill>
                <a:effectLst/>
                <a:uFillTx/>
                <a:latin typeface="思源黑体 CN Heavy" panose="020B0A00000000000000" charset="-122"/>
                <a:ea typeface="思源黑体 CN Heavy" panose="020B0A00000000000000" charset="-122"/>
              </a:rPr>
              <a:t>互斥特征捆绑算法</a:t>
            </a:r>
            <a:endParaRPr lang="zh-CN" altLang="en-US" sz="1500" spc="300">
              <a:solidFill>
                <a:srgbClr val="F18703"/>
              </a:solidFill>
              <a:effectLst/>
              <a:uFillTx/>
              <a:latin typeface="思源黑体 CN Heavy" panose="020B0A00000000000000" charset="-122"/>
              <a:ea typeface="思源黑体 CN Heavy" panose="020B0A00000000000000" charset="-122"/>
            </a:endParaRPr>
          </a:p>
        </p:txBody>
      </p:sp>
      <p:sp>
        <p:nvSpPr>
          <p:cNvPr id="43" name="文本框 42"/>
          <p:cNvSpPr txBox="1"/>
          <p:nvPr>
            <p:custDataLst>
              <p:tags r:id="rId21"/>
            </p:custDataLst>
          </p:nvPr>
        </p:nvSpPr>
        <p:spPr>
          <a:xfrm>
            <a:off x="5411703" y="3676636"/>
            <a:ext cx="2278782" cy="454659"/>
          </a:xfrm>
          <a:prstGeom prst="rect">
            <a:avLst/>
          </a:prstGeom>
          <a:noFill/>
        </p:spPr>
        <p:txBody>
          <a:bodyPr wrap="square" rtlCol="0">
            <a:normAutofit lnSpcReduction="20000"/>
          </a:bodyPr>
          <a:p>
            <a:pPr algn="l" fontAlgn="auto">
              <a:lnSpc>
                <a:spcPct val="130000"/>
              </a:lnSpc>
              <a:spcAft>
                <a:spcPts val="1000"/>
              </a:spcAft>
            </a:pPr>
            <a:r>
              <a:rPr lang="zh-CN" altLang="en-US" sz="1000" spc="150">
                <a:solidFill>
                  <a:srgbClr val="000000">
                    <a:lumMod val="65000"/>
                    <a:lumOff val="35000"/>
                  </a:srgbClr>
                </a:solidFill>
                <a:uFillTx/>
                <a:latin typeface="思源黑体 CN Light" panose="020B0300000000000000" charset="-122"/>
                <a:ea typeface="思源黑体 CN Light" panose="020B0300000000000000" charset="-122"/>
              </a:rPr>
              <a:t>如果将一些特征进行融合绑定，则可以降低特征数量</a:t>
            </a:r>
            <a:endParaRPr lang="zh-CN" altLang="en-US" sz="1000" spc="150">
              <a:solidFill>
                <a:srgbClr val="000000">
                  <a:lumMod val="65000"/>
                  <a:lumOff val="35000"/>
                </a:srgbClr>
              </a:solidFill>
              <a:uFillTx/>
              <a:latin typeface="思源黑体 CN Light" panose="020B0300000000000000" charset="-122"/>
              <a:ea typeface="思源黑体 CN Light" panose="020B0300000000000000" charset="-122"/>
            </a:endParaRPr>
          </a:p>
        </p:txBody>
      </p:sp>
      <p:sp>
        <p:nvSpPr>
          <p:cNvPr id="44" name="剪去对角的矩形 43"/>
          <p:cNvSpPr/>
          <p:nvPr>
            <p:custDataLst>
              <p:tags r:id="rId22"/>
            </p:custDataLst>
          </p:nvPr>
        </p:nvSpPr>
        <p:spPr>
          <a:xfrm>
            <a:off x="1723422" y="3150130"/>
            <a:ext cx="2672564" cy="1357397"/>
          </a:xfrm>
          <a:prstGeom prst="snip2DiagRect">
            <a:avLst/>
          </a:prstGeom>
          <a:solidFill>
            <a:srgbClr val="F18703">
              <a:lumMod val="20000"/>
              <a:lumOff val="80000"/>
            </a:srgbClr>
          </a:solidFill>
          <a:ln>
            <a:solidFill>
              <a:srgbClr val="F18703">
                <a:lumMod val="60000"/>
                <a:lumOff val="40000"/>
              </a:srgbClr>
            </a:solid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sp>
        <p:nvSpPr>
          <p:cNvPr id="45" name="矩形 44"/>
          <p:cNvSpPr/>
          <p:nvPr>
            <p:custDataLst>
              <p:tags r:id="rId23"/>
            </p:custDataLst>
          </p:nvPr>
        </p:nvSpPr>
        <p:spPr>
          <a:xfrm>
            <a:off x="1453039" y="3551043"/>
            <a:ext cx="555573" cy="556122"/>
          </a:xfrm>
          <a:prstGeom prst="rect">
            <a:avLst/>
          </a:prstGeom>
          <a:gradFill>
            <a:gsLst>
              <a:gs pos="0">
                <a:srgbClr val="F18703">
                  <a:lumMod val="60000"/>
                  <a:lumOff val="40000"/>
                </a:srgbClr>
              </a:gs>
              <a:gs pos="100000">
                <a:srgbClr val="F18703"/>
              </a:gs>
            </a:gsLst>
            <a:lin ang="2700000" scaled="0"/>
          </a:gradFill>
          <a:ln>
            <a:noFill/>
          </a:ln>
        </p:spPr>
        <p:style>
          <a:lnRef idx="2">
            <a:srgbClr val="7578EC">
              <a:shade val="50000"/>
            </a:srgbClr>
          </a:lnRef>
          <a:fillRef idx="1">
            <a:srgbClr val="7578EC"/>
          </a:fillRef>
          <a:effectRef idx="0">
            <a:srgbClr val="7578EC"/>
          </a:effectRef>
          <a:fontRef idx="minor">
            <a:srgbClr val="FFFFFF"/>
          </a:fontRef>
        </p:style>
        <p:txBody>
          <a:bodyPr rtlCol="0" anchor="ctr"/>
          <a:p>
            <a:pPr algn="ctr"/>
            <a:endParaRPr lang="zh-CN" altLang="en-US" sz="1350"/>
          </a:p>
        </p:txBody>
      </p:sp>
      <p:pic>
        <p:nvPicPr>
          <p:cNvPr id="46" name="图片 45" descr="343435383038363b343532323338353bc8abc7f2bbaf"/>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1530369" y="3628373"/>
            <a:ext cx="400913" cy="400913"/>
          </a:xfrm>
          <a:prstGeom prst="rect">
            <a:avLst/>
          </a:prstGeom>
        </p:spPr>
      </p:pic>
      <p:sp>
        <p:nvSpPr>
          <p:cNvPr id="47" name="文本框 46"/>
          <p:cNvSpPr txBox="1"/>
          <p:nvPr>
            <p:custDataLst>
              <p:tags r:id="rId27"/>
            </p:custDataLst>
          </p:nvPr>
        </p:nvSpPr>
        <p:spPr>
          <a:xfrm>
            <a:off x="2117752" y="3326180"/>
            <a:ext cx="1781344" cy="336745"/>
          </a:xfrm>
          <a:prstGeom prst="rect">
            <a:avLst/>
          </a:prstGeom>
          <a:noFill/>
        </p:spPr>
        <p:txBody>
          <a:bodyPr wrap="square" bIns="0" rtlCol="0">
            <a:normAutofit fontScale="80000"/>
            <a:scene3d>
              <a:camera prst="orthographicFront"/>
              <a:lightRig rig="threePt" dir="t"/>
            </a:scene3d>
          </a:bodyPr>
          <a:p>
            <a:pPr algn="l"/>
            <a:r>
              <a:rPr lang="zh-CN" altLang="en-US" sz="1500" spc="300">
                <a:solidFill>
                  <a:srgbClr val="F35B06"/>
                </a:solidFill>
                <a:effectLst/>
                <a:uFillTx/>
                <a:latin typeface="思源黑体 CN Heavy" panose="020B0A00000000000000" charset="-122"/>
                <a:ea typeface="思源黑体 CN Heavy" panose="020B0A00000000000000" charset="-122"/>
              </a:rPr>
              <a:t>单边梯度采样算法</a:t>
            </a:r>
            <a:endParaRPr lang="zh-CN" altLang="en-US" sz="1500" spc="300">
              <a:solidFill>
                <a:srgbClr val="F35B06"/>
              </a:solidFill>
              <a:effectLst/>
              <a:uFillTx/>
              <a:latin typeface="思源黑体 CN Heavy" panose="020B0A00000000000000" charset="-122"/>
              <a:ea typeface="思源黑体 CN Heavy" panose="020B0A00000000000000" charset="-122"/>
            </a:endParaRPr>
          </a:p>
        </p:txBody>
      </p:sp>
      <p:sp>
        <p:nvSpPr>
          <p:cNvPr id="48" name="文本框 47"/>
          <p:cNvSpPr txBox="1"/>
          <p:nvPr>
            <p:custDataLst>
              <p:tags r:id="rId28"/>
            </p:custDataLst>
          </p:nvPr>
        </p:nvSpPr>
        <p:spPr>
          <a:xfrm>
            <a:off x="2117752" y="3676636"/>
            <a:ext cx="2278782" cy="454659"/>
          </a:xfrm>
          <a:prstGeom prst="rect">
            <a:avLst/>
          </a:prstGeom>
          <a:noFill/>
        </p:spPr>
        <p:txBody>
          <a:bodyPr wrap="square" rtlCol="0">
            <a:normAutofit lnSpcReduction="20000"/>
          </a:bodyPr>
          <a:p>
            <a:pPr algn="l" fontAlgn="auto">
              <a:lnSpc>
                <a:spcPct val="130000"/>
              </a:lnSpc>
              <a:spcAft>
                <a:spcPts val="1000"/>
              </a:spcAft>
            </a:pPr>
            <a:r>
              <a:rPr lang="zh-CN" altLang="en-US" sz="1000" spc="150">
                <a:solidFill>
                  <a:srgbClr val="000000">
                    <a:lumMod val="65000"/>
                    <a:lumOff val="35000"/>
                  </a:srgbClr>
                </a:solidFill>
                <a:uFillTx/>
                <a:latin typeface="思源黑体 CN Light" panose="020B0300000000000000" charset="-122"/>
                <a:ea typeface="思源黑体 CN Light" panose="020B0300000000000000" charset="-122"/>
              </a:rPr>
              <a:t>保留梯度大的样本并随机采样一些梯度小的样本</a:t>
            </a:r>
            <a:endParaRPr lang="zh-CN" altLang="en-US" sz="1000" spc="150">
              <a:solidFill>
                <a:srgbClr val="000000">
                  <a:lumMod val="65000"/>
                  <a:lumOff val="35000"/>
                </a:srgbClr>
              </a:solidFill>
              <a:uFillTx/>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模型介绍及展示</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 name="文本框 10"/>
          <p:cNvSpPr txBox="1"/>
          <p:nvPr/>
        </p:nvSpPr>
        <p:spPr>
          <a:xfrm>
            <a:off x="5845452" y="465352"/>
            <a:ext cx="2736302" cy="398780"/>
          </a:xfrm>
          <a:prstGeom prst="rect">
            <a:avLst/>
          </a:prstGeom>
          <a:noFill/>
        </p:spPr>
        <p:txBody>
          <a:bodyPr wrap="square" rtlCol="0">
            <a:spAutoFit/>
          </a:bodyPr>
          <a:p>
            <a:pPr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a:t>
            </a:r>
            <a:r>
              <a:rPr lang="zh-CN" altLang="en-US" sz="2000" dirty="0">
                <a:solidFill>
                  <a:srgbClr val="192A32"/>
                </a:solidFill>
                <a:uFillTx/>
                <a:latin typeface="微软雅黑" panose="020B0503020204020204" pitchFamily="34" charset="-122"/>
                <a:ea typeface="微软雅黑" panose="020B0503020204020204" pitchFamily="34" charset="-122"/>
                <a:sym typeface="+mn-ea"/>
              </a:rPr>
              <a: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171575" y="1159510"/>
            <a:ext cx="6800850" cy="737235"/>
          </a:xfrm>
          <a:prstGeom prst="rect">
            <a:avLst/>
          </a:prstGeom>
          <a:noFill/>
        </p:spPr>
        <p:txBody>
          <a:bodyPr wrap="square" rtlCol="0">
            <a:spAutoFit/>
          </a:bodyPr>
          <a:p>
            <a:r>
              <a:rPr lang="zh-CN" altLang="en-US"/>
              <a:t>GBDT</a:t>
            </a:r>
            <a:r>
              <a:rPr lang="zh-CN" altLang="en-US">
                <a:sym typeface="+mn-ea"/>
              </a:rPr>
              <a:t>（</a:t>
            </a:r>
            <a:r>
              <a:rPr lang="zh-CN" altLang="en-US">
                <a:sym typeface="+mn-ea"/>
              </a:rPr>
              <a:t>梯度提升决策树</a:t>
            </a:r>
            <a:r>
              <a:rPr lang="zh-CN" altLang="en-US">
                <a:sym typeface="+mn-ea"/>
              </a:rPr>
              <a:t>）</a:t>
            </a:r>
            <a:r>
              <a:rPr lang="zh-CN" altLang="en-US"/>
              <a:t>是一种基于boosting集成学习思想的加法模型，训练时采用前向分布算法进行贪婪的学习，每次迭代都学习一棵CART树来拟合之前 t-1 棵树的预测结果与训练样本真实值的残差。</a:t>
            </a:r>
            <a:endParaRPr lang="zh-CN" altLang="en-US"/>
          </a:p>
        </p:txBody>
      </p:sp>
      <p:graphicFrame>
        <p:nvGraphicFramePr>
          <p:cNvPr id="4" name="表格 3"/>
          <p:cNvGraphicFramePr/>
          <p:nvPr>
            <p:custDataLst>
              <p:tags r:id="rId1"/>
            </p:custDataLst>
          </p:nvPr>
        </p:nvGraphicFramePr>
        <p:xfrm>
          <a:off x="2330450" y="2137410"/>
          <a:ext cx="3617595" cy="1859280"/>
        </p:xfrm>
        <a:graphic>
          <a:graphicData uri="http://schemas.openxmlformats.org/drawingml/2006/table">
            <a:tbl>
              <a:tblPr firstRow="1" bandRow="1">
                <a:tableStyleId>{5C22544A-7EE6-4342-B048-85BDC9FD1C3A}</a:tableStyleId>
              </a:tblPr>
              <a:tblGrid>
                <a:gridCol w="3617595"/>
              </a:tblGrid>
              <a:tr h="464820">
                <a:tc>
                  <a:txBody>
                    <a:bodyPr/>
                    <a:p>
                      <a:pPr algn="ctr">
                        <a:buNone/>
                      </a:pPr>
                      <a:r>
                        <a:rPr lang="en-US" altLang="zh-CN" sz="1800">
                          <a:latin typeface="宋体" panose="02010600030101010101" pitchFamily="2" charset="-122"/>
                          <a:ea typeface="宋体" panose="02010600030101010101" pitchFamily="2" charset="-122"/>
                          <a:cs typeface="宋体" panose="02010600030101010101" pitchFamily="2" charset="-122"/>
                        </a:rPr>
                        <a:t>GBDT</a:t>
                      </a:r>
                      <a:r>
                        <a:rPr lang="zh-CN" altLang="en-US" sz="1800">
                          <a:latin typeface="宋体" panose="02010600030101010101" pitchFamily="2" charset="-122"/>
                          <a:ea typeface="宋体" panose="02010600030101010101" pitchFamily="2" charset="-122"/>
                          <a:cs typeface="宋体" panose="02010600030101010101" pitchFamily="2" charset="-122"/>
                        </a:rPr>
                        <a:t>基础</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nchorCtr="0"/>
                </a:tc>
              </a:tr>
              <a:tr h="464820">
                <a:tc>
                  <a:txBody>
                    <a:bodyPr/>
                    <a:p>
                      <a:pPr algn="ctr">
                        <a:buNone/>
                      </a:pPr>
                      <a:r>
                        <a:rPr lang="en-US" altLang="zh-CN" sz="1800">
                          <a:latin typeface="宋体" panose="02010600030101010101" pitchFamily="2" charset="-122"/>
                          <a:ea typeface="宋体" panose="02010600030101010101" pitchFamily="2" charset="-122"/>
                          <a:sym typeface="+mn-ea"/>
                          <a:hlinkClick r:id="rId2" action="ppaction://hlinksldjump"/>
                        </a:rPr>
                        <a:t>CART</a:t>
                      </a:r>
                      <a:endParaRPr lang="en-US" altLang="zh-CN" sz="1800">
                        <a:latin typeface="宋体" panose="02010600030101010101" pitchFamily="2" charset="-122"/>
                        <a:ea typeface="宋体" panose="02010600030101010101" pitchFamily="2" charset="-122"/>
                        <a:sym typeface="+mn-ea"/>
                      </a:endParaRPr>
                    </a:p>
                  </a:txBody>
                  <a:tcPr anchor="ctr" anchorCtr="0"/>
                </a:tc>
              </a:tr>
              <a:tr h="464820">
                <a:tc>
                  <a:txBody>
                    <a:bodyPr/>
                    <a:p>
                      <a:pPr algn="ctr">
                        <a:buNone/>
                      </a:pPr>
                      <a:r>
                        <a:rPr lang="zh-CN" altLang="en-US" sz="1800">
                          <a:latin typeface="宋体" panose="02010600030101010101" pitchFamily="2" charset="-122"/>
                          <a:ea typeface="宋体" panose="02010600030101010101" pitchFamily="2" charset="-122"/>
                          <a:hlinkClick r:id="rId3" action="ppaction://hlinksldjump"/>
                        </a:rPr>
                        <a:t>集成学习</a:t>
                      </a:r>
                      <a:endParaRPr lang="zh-CN" altLang="en-US" sz="1800">
                        <a:latin typeface="宋体" panose="02010600030101010101" pitchFamily="2" charset="-122"/>
                        <a:ea typeface="宋体" panose="02010600030101010101" pitchFamily="2" charset="-122"/>
                      </a:endParaRPr>
                    </a:p>
                  </a:txBody>
                  <a:tcPr anchor="ctr" anchorCtr="0"/>
                </a:tc>
              </a:tr>
              <a:tr h="464820">
                <a:tc>
                  <a:txBody>
                    <a:bodyPr/>
                    <a:p>
                      <a:pPr algn="ctr">
                        <a:buNone/>
                      </a:pPr>
                      <a:r>
                        <a:rPr lang="zh-CN" altLang="en-US" sz="1800">
                          <a:latin typeface="宋体" panose="02010600030101010101" pitchFamily="2" charset="-122"/>
                          <a:ea typeface="宋体" panose="02010600030101010101" pitchFamily="2" charset="-122"/>
                          <a:hlinkClick r:id="rId4" action="ppaction://hlinksldjump"/>
                        </a:rPr>
                        <a:t>梯度下降</a:t>
                      </a:r>
                      <a:endParaRPr lang="zh-CN" altLang="en-US" sz="1800">
                        <a:latin typeface="宋体" panose="02010600030101010101" pitchFamily="2" charset="-122"/>
                        <a:ea typeface="宋体" panose="02010600030101010101" pitchFamily="2" charset="-122"/>
                      </a:endParaRPr>
                    </a:p>
                  </a:txBody>
                  <a:tcPr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模型介绍及展示</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 name="文本框 10"/>
          <p:cNvSpPr txBox="1"/>
          <p:nvPr/>
        </p:nvSpPr>
        <p:spPr>
          <a:xfrm>
            <a:off x="5845452" y="465352"/>
            <a:ext cx="2736302" cy="398780"/>
          </a:xfrm>
          <a:prstGeom prst="rect">
            <a:avLst/>
          </a:prstGeom>
          <a:noFill/>
        </p:spPr>
        <p:txBody>
          <a:bodyPr wrap="square" rtlCol="0">
            <a:spAutoFit/>
          </a:bodyPr>
          <a:p>
            <a:pPr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a:t>
            </a:r>
            <a:r>
              <a:rPr lang="zh-CN" altLang="en-US" sz="2000" dirty="0">
                <a:solidFill>
                  <a:srgbClr val="192A32"/>
                </a:solidFill>
                <a:uFillTx/>
                <a:latin typeface="微软雅黑" panose="020B0503020204020204" pitchFamily="34" charset="-122"/>
                <a:ea typeface="微软雅黑" panose="020B0503020204020204" pitchFamily="34" charset="-122"/>
                <a:sym typeface="+mn-ea"/>
              </a:rPr>
              <a: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171575" y="1159510"/>
            <a:ext cx="6800850" cy="737235"/>
          </a:xfrm>
          <a:prstGeom prst="rect">
            <a:avLst/>
          </a:prstGeom>
          <a:noFill/>
        </p:spPr>
        <p:txBody>
          <a:bodyPr wrap="square" rtlCol="0">
            <a:spAutoFit/>
          </a:bodyPr>
          <a:p>
            <a:r>
              <a:rPr lang="zh-CN" altLang="en-US"/>
              <a:t>GBDT（</a:t>
            </a:r>
            <a:r>
              <a:rPr lang="zh-CN" altLang="en-US">
                <a:sym typeface="+mn-ea"/>
              </a:rPr>
              <a:t>梯度提升决策树</a:t>
            </a:r>
            <a:r>
              <a:rPr lang="zh-CN" altLang="en-US"/>
              <a:t>）是一种基于boosting集成学习思想的加法模型，训练时采用前向分布算法进行贪婪的学习，每次迭代都学习一棵CART树来拟合之前 t-1 棵树的预测结果与训练样本真实值的残差。</a:t>
            </a:r>
            <a:endParaRPr lang="zh-CN" altLang="en-US"/>
          </a:p>
        </p:txBody>
      </p:sp>
      <p:graphicFrame>
        <p:nvGraphicFramePr>
          <p:cNvPr id="4" name="表格 3"/>
          <p:cNvGraphicFramePr/>
          <p:nvPr>
            <p:custDataLst>
              <p:tags r:id="rId1"/>
            </p:custDataLst>
          </p:nvPr>
        </p:nvGraphicFramePr>
        <p:xfrm>
          <a:off x="2330450" y="2137410"/>
          <a:ext cx="3617595" cy="1859280"/>
        </p:xfrm>
        <a:graphic>
          <a:graphicData uri="http://schemas.openxmlformats.org/drawingml/2006/table">
            <a:tbl>
              <a:tblPr firstRow="1" bandRow="1">
                <a:tableStyleId>{5C22544A-7EE6-4342-B048-85BDC9FD1C3A}</a:tableStyleId>
              </a:tblPr>
              <a:tblGrid>
                <a:gridCol w="3617595"/>
              </a:tblGrid>
              <a:tr h="464820">
                <a:tc>
                  <a:txBody>
                    <a:bodyPr/>
                    <a:p>
                      <a:pPr algn="ctr">
                        <a:buNone/>
                      </a:pPr>
                      <a:r>
                        <a:rPr lang="en-US" altLang="zh-CN" sz="1800">
                          <a:latin typeface="宋体" panose="02010600030101010101" pitchFamily="2" charset="-122"/>
                          <a:ea typeface="宋体" panose="02010600030101010101" pitchFamily="2" charset="-122"/>
                          <a:cs typeface="宋体" panose="02010600030101010101" pitchFamily="2" charset="-122"/>
                        </a:rPr>
                        <a:t>GBDT</a:t>
                      </a:r>
                      <a:r>
                        <a:rPr lang="zh-CN" altLang="en-US" sz="1800">
                          <a:latin typeface="宋体" panose="02010600030101010101" pitchFamily="2" charset="-122"/>
                          <a:ea typeface="宋体" panose="02010600030101010101" pitchFamily="2" charset="-122"/>
                          <a:cs typeface="宋体" panose="02010600030101010101" pitchFamily="2" charset="-122"/>
                        </a:rPr>
                        <a:t>原理</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nchorCtr="0"/>
                </a:tc>
              </a:tr>
              <a:tr h="464820">
                <a:tc>
                  <a:txBody>
                    <a:bodyPr/>
                    <a:p>
                      <a:pPr algn="ctr">
                        <a:buNone/>
                      </a:pPr>
                      <a:r>
                        <a:rPr lang="zh-CN" altLang="en-US" sz="1800">
                          <a:latin typeface="宋体" panose="02010600030101010101" pitchFamily="2" charset="-122"/>
                          <a:ea typeface="宋体" panose="02010600030101010101" pitchFamily="2" charset="-122"/>
                          <a:sym typeface="+mn-ea"/>
                          <a:hlinkClick r:id="rId2" action="ppaction://hlinksldjump"/>
                        </a:rPr>
                        <a:t>提升树</a:t>
                      </a:r>
                      <a:endParaRPr lang="zh-CN" altLang="en-US" sz="1800">
                        <a:latin typeface="宋体" panose="02010600030101010101" pitchFamily="2" charset="-122"/>
                        <a:ea typeface="宋体" panose="02010600030101010101" pitchFamily="2" charset="-122"/>
                        <a:sym typeface="+mn-ea"/>
                      </a:endParaRPr>
                    </a:p>
                  </a:txBody>
                  <a:tcPr anchor="ctr" anchorCtr="0"/>
                </a:tc>
              </a:tr>
              <a:tr h="464820">
                <a:tc>
                  <a:txBody>
                    <a:bodyPr/>
                    <a:p>
                      <a:pPr algn="ctr">
                        <a:buNone/>
                      </a:pPr>
                      <a:r>
                        <a:rPr lang="zh-CN" altLang="en-US" sz="1800">
                          <a:latin typeface="宋体" panose="02010600030101010101" pitchFamily="2" charset="-122"/>
                          <a:ea typeface="宋体" panose="02010600030101010101" pitchFamily="2" charset="-122"/>
                          <a:hlinkClick r:id="rId3" action="ppaction://hlinksldjump"/>
                        </a:rPr>
                        <a:t>残差</a:t>
                      </a:r>
                      <a:endParaRPr lang="zh-CN" altLang="en-US" sz="1800">
                        <a:latin typeface="宋体" panose="02010600030101010101" pitchFamily="2" charset="-122"/>
                        <a:ea typeface="宋体" panose="02010600030101010101" pitchFamily="2" charset="-122"/>
                      </a:endParaRPr>
                    </a:p>
                  </a:txBody>
                  <a:tcPr anchor="ctr" anchorCtr="0"/>
                </a:tc>
              </a:tr>
              <a:tr h="464820">
                <a:tc>
                  <a:txBody>
                    <a:bodyPr/>
                    <a:p>
                      <a:pPr algn="ctr">
                        <a:buNone/>
                      </a:pPr>
                      <a:r>
                        <a:rPr lang="zh-CN" altLang="en-US" sz="1800">
                          <a:latin typeface="宋体" panose="02010600030101010101" pitchFamily="2" charset="-122"/>
                          <a:ea typeface="宋体" panose="02010600030101010101" pitchFamily="2" charset="-122"/>
                          <a:hlinkClick r:id="rId4" action="ppaction://hlinksldjump"/>
                        </a:rPr>
                        <a:t>算法</a:t>
                      </a:r>
                      <a:endParaRPr lang="zh-CN" altLang="en-US" sz="1800">
                        <a:latin typeface="宋体" panose="02010600030101010101" pitchFamily="2" charset="-122"/>
                        <a:ea typeface="宋体" panose="02010600030101010101" pitchFamily="2" charset="-122"/>
                      </a:endParaRPr>
                    </a:p>
                  </a:txBody>
                  <a:tcPr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p:cNvSpPr txBox="1"/>
          <p:nvPr/>
        </p:nvSpPr>
        <p:spPr>
          <a:xfrm>
            <a:off x="798765" y="1968925"/>
            <a:ext cx="4884161" cy="645160"/>
          </a:xfrm>
          <a:prstGeom prst="rect">
            <a:avLst/>
          </a:prstGeom>
          <a:noFill/>
        </p:spPr>
        <p:txBody>
          <a:bodyPr wrap="square" rtlCol="0">
            <a:spAutoFit/>
          </a:bodyPr>
          <a:lstStyle/>
          <a:p>
            <a:r>
              <a:rPr lang="zh-CN" altLang="en-US" sz="3600" dirty="0" smtClean="0">
                <a:solidFill>
                  <a:srgbClr val="33495E"/>
                </a:solidFill>
                <a:latin typeface="微软雅黑" panose="020B0503020204020204" pitchFamily="34" charset="-122"/>
                <a:ea typeface="微软雅黑" panose="020B0503020204020204" pitchFamily="34" charset="-122"/>
                <a:sym typeface="+mn-ea"/>
              </a:rPr>
              <a:t>总结与改进</a:t>
            </a:r>
            <a:endParaRPr lang="zh-CN" altLang="en-US" sz="1600" dirty="0">
              <a:solidFill>
                <a:srgbClr val="33495E"/>
              </a:solidFill>
              <a:latin typeface="微软雅黑" panose="020B0503020204020204" pitchFamily="34" charset="-122"/>
              <a:ea typeface="微软雅黑" panose="020B0503020204020204" pitchFamily="34" charset="-122"/>
              <a:sym typeface="+mn-ea"/>
            </a:endParaRPr>
          </a:p>
        </p:txBody>
      </p:sp>
      <p:sp>
        <p:nvSpPr>
          <p:cNvPr id="10" name="文本框 11"/>
          <p:cNvSpPr txBox="1"/>
          <p:nvPr/>
        </p:nvSpPr>
        <p:spPr>
          <a:xfrm>
            <a:off x="798765" y="1267549"/>
            <a:ext cx="3251597" cy="807913"/>
          </a:xfrm>
          <a:prstGeom prst="rect">
            <a:avLst/>
          </a:prstGeom>
          <a:noFill/>
        </p:spPr>
        <p:txBody>
          <a:bodyPr wrap="square" lIns="68580" tIns="34290" rIns="68580" bIns="34290" rtlCol="0">
            <a:spAutoFit/>
          </a:bodyPr>
          <a:lstStyle/>
          <a:p>
            <a:r>
              <a:rPr lang="en-US" altLang="zh-CN" sz="4800" dirty="0" smtClean="0">
                <a:solidFill>
                  <a:srgbClr val="33495E"/>
                </a:solidFill>
                <a:latin typeface="微软雅黑" panose="020B0503020204020204" pitchFamily="34" charset="-122"/>
                <a:ea typeface="微软雅黑" panose="020B0503020204020204" pitchFamily="34" charset="-122"/>
                <a:sym typeface="+mn-ea"/>
              </a:rPr>
              <a:t>PART 04</a:t>
            </a:r>
            <a:endParaRPr lang="zh-CN" altLang="en-US" sz="4800" dirty="0">
              <a:solidFill>
                <a:srgbClr val="33495E"/>
              </a:solidFill>
              <a:latin typeface="微软雅黑" panose="020B0503020204020204" pitchFamily="34" charset="-122"/>
              <a:ea typeface="微软雅黑" panose="020B0503020204020204" pitchFamily="34" charset="-122"/>
              <a:sym typeface="+mn-ea"/>
            </a:endParaRPr>
          </a:p>
        </p:txBody>
      </p:sp>
      <p:sp>
        <p:nvSpPr>
          <p:cNvPr id="11" name="文本框 36"/>
          <p:cNvSpPr txBox="1"/>
          <p:nvPr/>
        </p:nvSpPr>
        <p:spPr>
          <a:xfrm>
            <a:off x="798765" y="3087938"/>
            <a:ext cx="3860006" cy="29908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rgbClr val="33495E"/>
                </a:solidFill>
                <a:latin typeface="微软雅黑" panose="020B0503020204020204" pitchFamily="34" charset="-122"/>
                <a:ea typeface="微软雅黑" panose="020B0503020204020204" pitchFamily="34" charset="-122"/>
                <a:sym typeface="+mn-ea"/>
              </a:rPr>
              <a:t>对本次课程进行总结，并且对当前模型提出</a:t>
            </a:r>
            <a:r>
              <a:rPr lang="zh-CN" altLang="en-US" sz="1000" dirty="0">
                <a:solidFill>
                  <a:srgbClr val="33495E"/>
                </a:solidFill>
                <a:latin typeface="微软雅黑" panose="020B0503020204020204" pitchFamily="34" charset="-122"/>
                <a:ea typeface="微软雅黑" panose="020B0503020204020204" pitchFamily="34" charset="-122"/>
                <a:sym typeface="+mn-ea"/>
              </a:rPr>
              <a:t>改进</a:t>
            </a:r>
            <a:endParaRPr lang="zh-CN" altLang="en-US" sz="1000" dirty="0">
              <a:solidFill>
                <a:srgbClr val="33495E"/>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901635" y="2898478"/>
            <a:ext cx="620754"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33495E"/>
              </a:solidFill>
            </a:endParaRPr>
          </a:p>
        </p:txBody>
      </p:sp>
      <p:sp>
        <p:nvSpPr>
          <p:cNvPr id="7" name="文本框 11"/>
          <p:cNvSpPr txBox="1"/>
          <p:nvPr/>
        </p:nvSpPr>
        <p:spPr>
          <a:xfrm>
            <a:off x="5106357" y="1027075"/>
            <a:ext cx="3251597" cy="3131627"/>
          </a:xfrm>
          <a:prstGeom prst="rect">
            <a:avLst/>
          </a:prstGeom>
          <a:noFill/>
        </p:spPr>
        <p:txBody>
          <a:bodyPr wrap="square" lIns="68580" tIns="34290" rIns="68580" bIns="34290" rtlCol="0">
            <a:spAutoFit/>
          </a:bodyPr>
          <a:lstStyle/>
          <a:p>
            <a:r>
              <a:rPr lang="en-US" altLang="zh-CN" sz="19900" i="1" dirty="0" smtClean="0">
                <a:solidFill>
                  <a:srgbClr val="DCE3E8"/>
                </a:solidFill>
                <a:latin typeface="微软雅黑" panose="020B0503020204020204" pitchFamily="34" charset="-122"/>
                <a:ea typeface="微软雅黑" panose="020B0503020204020204" pitchFamily="34" charset="-122"/>
                <a:sym typeface="+mn-ea"/>
              </a:rPr>
              <a:t>04</a:t>
            </a:r>
            <a:endParaRPr lang="zh-CN" altLang="en-US" sz="19900" i="1" dirty="0">
              <a:solidFill>
                <a:srgbClr val="DCE3E8"/>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798830" y="3750945"/>
            <a:ext cx="5181600" cy="701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总结与改进</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52475" y="1174750"/>
            <a:ext cx="7604760" cy="3296285"/>
          </a:xfrm>
          <a:prstGeom prst="rect">
            <a:avLst/>
          </a:prstGeom>
          <a:noFill/>
        </p:spPr>
        <p:txBody>
          <a:bodyPr wrap="square" rtlCol="0">
            <a:noAutofit/>
          </a:bodyPr>
          <a:p>
            <a:pPr indent="355600" fontAlgn="auto">
              <a:lnSpc>
                <a:spcPct val="150000"/>
              </a:lnSpc>
              <a:extLst>
                <a:ext uri="{35155182-B16C-46BC-9424-99874614C6A1}">
                  <wpsdc:indentchars xmlns:wpsdc="http://www.wps.cn/officeDocument/2017/drawingmlCustomData" val="200" checksum="3837665281"/>
                </a:ext>
              </a:extLst>
            </a:pPr>
            <a:r>
              <a:rPr lang="zh-CN" altLang="en-US"/>
              <a:t>在这次课程设计中，我主要是通过修改网上已有的代码来进行学习。</a:t>
            </a:r>
            <a:endParaRPr lang="zh-CN" altLang="en-US">
              <a:sym typeface="+mn-ea"/>
            </a:endParaRPr>
          </a:p>
          <a:p>
            <a:pPr indent="355600" fontAlgn="auto">
              <a:lnSpc>
                <a:spcPct val="150000"/>
              </a:lnSpc>
              <a:extLst>
                <a:ext uri="{35155182-B16C-46BC-9424-99874614C6A1}">
                  <wpsdc:indentchars xmlns:wpsdc="http://www.wps.cn/officeDocument/2017/drawingmlCustomData" val="200" checksum="3837665281"/>
                </a:ext>
              </a:extLst>
            </a:pPr>
            <a:r>
              <a:rPr lang="zh-CN" altLang="en-US">
                <a:sym typeface="+mn-ea"/>
              </a:rPr>
              <a:t>在数据预测方面，大体上分为三步。第一，对训练集和测试集的数据进行初步分析，分解、得到特征向量。第二，选择合适的模型，进行模型训练。第三，通过训练好的模型，对测试集数据进行预测，得到结果。</a:t>
            </a:r>
            <a:endParaRPr lang="zh-CN" altLang="en-US">
              <a:sym typeface="+mn-ea"/>
            </a:endParaRPr>
          </a:p>
          <a:p>
            <a:pPr indent="355600" fontAlgn="auto">
              <a:lnSpc>
                <a:spcPct val="150000"/>
              </a:lnSpc>
              <a:extLst>
                <a:ext uri="{35155182-B16C-46BC-9424-99874614C6A1}">
                  <wpsdc:indentchars xmlns:wpsdc="http://www.wps.cn/officeDocument/2017/drawingmlCustomData" val="200" checksum="3837665281"/>
                </a:ext>
              </a:extLst>
            </a:pPr>
            <a:r>
              <a:rPr lang="zh-CN" altLang="en-US">
                <a:sym typeface="+mn-ea"/>
              </a:rPr>
              <a:t>在这个题目中，我对</a:t>
            </a:r>
            <a:r>
              <a:rPr lang="en-US" altLang="zh-CN">
                <a:sym typeface="+mn-ea"/>
              </a:rPr>
              <a:t>python</a:t>
            </a:r>
            <a:r>
              <a:rPr lang="zh-CN" altLang="en-US">
                <a:sym typeface="+mn-ea"/>
              </a:rPr>
              <a:t>数据处理相关库有了更加深刻的理解。在数据处理方面，采用了</a:t>
            </a:r>
            <a:r>
              <a:rPr lang="zh-CN" altLang="en-US"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user_agent库来对user_agent列进行分解，利用TfidfVectorizer对user_agent列求得特征矩阵，通过LabelEncoder来对文本内容转换成数字，方便模型的训练。在训练模型方面，采用</a:t>
            </a:r>
            <a:r>
              <a:rPr lang="en-US" altLang="zh-CN"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K折交叉验证</a:t>
            </a:r>
            <a:r>
              <a:rPr lang="zh-CN" altLang="en-US"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来划分训练集和测试集，并且分别采用LightGBM框架来训练模型。</a:t>
            </a:r>
            <a:endParaRPr lang="zh-CN" altLang="en-US"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a:p>
            <a:pPr indent="355600" fontAlgn="auto">
              <a:lnSpc>
                <a:spcPct val="150000"/>
              </a:lnSpc>
              <a:extLst>
                <a:ext uri="{35155182-B16C-46BC-9424-99874614C6A1}">
                  <wpsdc:indentchars xmlns:wpsdc="http://www.wps.cn/officeDocument/2017/drawingmlCustomData" val="200" checksum="3837665281"/>
                </a:ext>
              </a:extLst>
            </a:pPr>
            <a:r>
              <a:rPr lang="zh-CN" altLang="en-US"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总体来说，在这次实验中，进一步了解了如何通过训练模型来预测数据，利用sklearn库来对数据集进行数据分析。</a:t>
            </a:r>
            <a:endParaRPr lang="zh-CN" altLang="en-US"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mn-ea"/>
                <a:sym typeface="+mn-ea"/>
              </a:rPr>
              <a:t>总结与改进</a:t>
            </a:r>
            <a:endParaRPr lang="zh-CN" altLang="en-US" sz="2000" dirty="0">
              <a:solidFill>
                <a:srgbClr val="33495E"/>
              </a:solidFill>
              <a:latin typeface="+mn-ea"/>
              <a:sym typeface="+mn-ea"/>
            </a:endParaRPr>
          </a:p>
        </p:txBody>
      </p:sp>
      <p:sp>
        <p:nvSpPr>
          <p:cNvPr id="64" name="任意多边形 63"/>
          <p:cNvSpPr/>
          <p:nvPr>
            <p:custDataLst>
              <p:tags r:id="rId1"/>
            </p:custDataLst>
          </p:nvPr>
        </p:nvSpPr>
        <p:spPr>
          <a:xfrm>
            <a:off x="0" y="2078831"/>
            <a:ext cx="1966436" cy="1214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29" h="2551">
                <a:moveTo>
                  <a:pt x="0" y="0"/>
                </a:moveTo>
                <a:lnTo>
                  <a:pt x="2854" y="0"/>
                </a:lnTo>
                <a:lnTo>
                  <a:pt x="2888" y="0"/>
                </a:lnTo>
                <a:lnTo>
                  <a:pt x="2888" y="0"/>
                </a:lnTo>
                <a:lnTo>
                  <a:pt x="2919" y="2"/>
                </a:lnTo>
                <a:cubicBezTo>
                  <a:pt x="3593" y="36"/>
                  <a:pt x="4129" y="593"/>
                  <a:pt x="4129" y="1276"/>
                </a:cubicBezTo>
                <a:cubicBezTo>
                  <a:pt x="4129" y="1958"/>
                  <a:pt x="3593" y="2515"/>
                  <a:pt x="2919" y="2549"/>
                </a:cubicBezTo>
                <a:lnTo>
                  <a:pt x="2888" y="2551"/>
                </a:lnTo>
                <a:lnTo>
                  <a:pt x="2888" y="2551"/>
                </a:lnTo>
                <a:lnTo>
                  <a:pt x="2854" y="2551"/>
                </a:lnTo>
                <a:lnTo>
                  <a:pt x="0" y="2551"/>
                </a:lnTo>
                <a:lnTo>
                  <a:pt x="0" y="0"/>
                </a:lnTo>
                <a:close/>
              </a:path>
            </a:pathLst>
          </a:custGeom>
          <a:solidFill>
            <a:srgbClr val="8F7FF0"/>
          </a:solidFill>
          <a:ln>
            <a:noFill/>
          </a:ln>
          <a:effectLst/>
        </p:spPr>
        <p:style>
          <a:lnRef idx="2">
            <a:srgbClr val="6963ED">
              <a:shade val="50000"/>
            </a:srgbClr>
          </a:lnRef>
          <a:fillRef idx="1">
            <a:srgbClr val="6963ED"/>
          </a:fillRef>
          <a:effectRef idx="0">
            <a:srgbClr val="6963ED"/>
          </a:effectRef>
          <a:fontRef idx="minor">
            <a:srgbClr val="FFFFFF"/>
          </a:fontRef>
        </p:style>
        <p:txBody>
          <a:bodyPr wrap="square" rtlCol="0" anchor="ctr">
            <a:noAutofit/>
          </a:bodyPr>
          <a:p>
            <a:pPr algn="ctr"/>
            <a:endParaRPr lang="zh-CN" altLang="en-US" sz="1350">
              <a:solidFill>
                <a:srgbClr val="FFFFFF"/>
              </a:solidFill>
              <a:latin typeface="+mn-ea"/>
            </a:endParaRPr>
          </a:p>
        </p:txBody>
      </p:sp>
      <p:sp>
        <p:nvSpPr>
          <p:cNvPr id="8" name="椭圆 7"/>
          <p:cNvSpPr/>
          <p:nvPr>
            <p:custDataLst>
              <p:tags r:id="rId2"/>
            </p:custDataLst>
          </p:nvPr>
        </p:nvSpPr>
        <p:spPr>
          <a:xfrm>
            <a:off x="986314" y="2257901"/>
            <a:ext cx="857250" cy="857250"/>
          </a:xfrm>
          <a:prstGeom prst="ellipse">
            <a:avLst/>
          </a:prstGeom>
          <a:solidFill>
            <a:srgbClr val="FFFFFF"/>
          </a:solidFill>
          <a:ln>
            <a:noFill/>
          </a:ln>
          <a:effectLst>
            <a:outerShdw blurRad="63500" sx="102000" sy="102000" algn="ctr" rotWithShape="0">
              <a:srgbClr val="FFFFFF">
                <a:lumMod val="85000"/>
                <a:alpha val="40000"/>
              </a:srgbClr>
            </a:outerShdw>
          </a:effectLst>
        </p:spPr>
        <p:style>
          <a:lnRef idx="2">
            <a:srgbClr val="6963ED">
              <a:shade val="50000"/>
            </a:srgbClr>
          </a:lnRef>
          <a:fillRef idx="1">
            <a:srgbClr val="6963ED"/>
          </a:fillRef>
          <a:effectRef idx="0">
            <a:srgbClr val="6963ED"/>
          </a:effectRef>
          <a:fontRef idx="minor">
            <a:srgbClr val="FFFFFF"/>
          </a:fontRef>
        </p:style>
        <p:txBody>
          <a:bodyPr rtlCol="0" anchor="ctr"/>
          <a:p>
            <a:pPr algn="ctr"/>
            <a:endParaRPr lang="zh-CN" altLang="en-US" sz="1350">
              <a:solidFill>
                <a:srgbClr val="FFFFFF"/>
              </a:solidFill>
              <a:latin typeface="+mn-ea"/>
            </a:endParaRPr>
          </a:p>
        </p:txBody>
      </p:sp>
      <p:sp>
        <p:nvSpPr>
          <p:cNvPr id="80" name="任意多边形 79"/>
          <p:cNvSpPr/>
          <p:nvPr>
            <p:custDataLst>
              <p:tags r:id="rId3"/>
            </p:custDataLst>
          </p:nvPr>
        </p:nvSpPr>
        <p:spPr>
          <a:xfrm>
            <a:off x="0" y="2043113"/>
            <a:ext cx="2039303" cy="128682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29" h="2551">
                <a:moveTo>
                  <a:pt x="0" y="0"/>
                </a:moveTo>
                <a:lnTo>
                  <a:pt x="2854" y="0"/>
                </a:lnTo>
                <a:lnTo>
                  <a:pt x="2888" y="0"/>
                </a:lnTo>
                <a:lnTo>
                  <a:pt x="2888" y="0"/>
                </a:lnTo>
                <a:lnTo>
                  <a:pt x="2919" y="2"/>
                </a:lnTo>
                <a:cubicBezTo>
                  <a:pt x="3593" y="36"/>
                  <a:pt x="4129" y="593"/>
                  <a:pt x="4129" y="1276"/>
                </a:cubicBezTo>
                <a:cubicBezTo>
                  <a:pt x="4129" y="1958"/>
                  <a:pt x="3593" y="2515"/>
                  <a:pt x="2919" y="2549"/>
                </a:cubicBezTo>
                <a:lnTo>
                  <a:pt x="2888" y="2551"/>
                </a:lnTo>
                <a:lnTo>
                  <a:pt x="2888" y="2551"/>
                </a:lnTo>
                <a:lnTo>
                  <a:pt x="2854" y="2551"/>
                </a:lnTo>
                <a:lnTo>
                  <a:pt x="0" y="2551"/>
                </a:lnTo>
                <a:lnTo>
                  <a:pt x="0" y="0"/>
                </a:lnTo>
                <a:close/>
              </a:path>
            </a:pathLst>
          </a:custGeom>
          <a:noFill/>
          <a:ln w="25400">
            <a:solidFill>
              <a:srgbClr val="8F7FF0"/>
            </a:solidFill>
            <a:prstDash val="lgDash"/>
          </a:ln>
          <a:effectLst>
            <a:outerShdw blurRad="63500" sx="102000" sy="102000" algn="ctr" rotWithShape="0">
              <a:srgbClr val="FFFFFF">
                <a:lumMod val="65000"/>
                <a:alpha val="40000"/>
              </a:srgbClr>
            </a:outerShdw>
          </a:effectLst>
          <a:extLst>
            <a:ext uri="{909E8E84-426E-40DD-AFC4-6F175D3DCCD1}">
              <a14:hiddenFill xmlns:a14="http://schemas.microsoft.com/office/drawing/2010/main">
                <a:solidFill>
                  <a:srgbClr val="6963ED"/>
                </a:solidFill>
              </a14:hiddenFill>
            </a:ext>
          </a:extLst>
        </p:spPr>
        <p:style>
          <a:lnRef idx="2">
            <a:srgbClr val="6963ED">
              <a:shade val="50000"/>
            </a:srgbClr>
          </a:lnRef>
          <a:fillRef idx="1">
            <a:srgbClr val="6963ED"/>
          </a:fillRef>
          <a:effectRef idx="0">
            <a:srgbClr val="6963ED"/>
          </a:effectRef>
          <a:fontRef idx="minor">
            <a:srgbClr val="FFFFFF"/>
          </a:fontRef>
        </p:style>
        <p:txBody>
          <a:bodyPr wrap="square" rtlCol="0" anchor="ctr">
            <a:noAutofit/>
          </a:bodyPr>
          <a:p>
            <a:pPr algn="ctr"/>
            <a:endParaRPr lang="zh-CN" altLang="en-US" sz="1350">
              <a:solidFill>
                <a:srgbClr val="FFFFFF"/>
              </a:solidFill>
              <a:latin typeface="+mn-ea"/>
            </a:endParaRPr>
          </a:p>
        </p:txBody>
      </p:sp>
      <p:pic>
        <p:nvPicPr>
          <p:cNvPr id="90" name="图片 89" descr="31393935333132383b31393939333930313bbcbccaf5b1a8b1ed"/>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125855" y="2396966"/>
            <a:ext cx="578644" cy="578644"/>
          </a:xfrm>
          <a:prstGeom prst="rect">
            <a:avLst/>
          </a:prstGeom>
        </p:spPr>
      </p:pic>
      <p:pic>
        <p:nvPicPr>
          <p:cNvPr id="4" name="图片 3" descr="图片1"/>
          <p:cNvPicPr>
            <a:picLocks noChangeAspect="1"/>
          </p:cNvPicPr>
          <p:nvPr>
            <p:custDataLst>
              <p:tags r:id="rId7"/>
            </p:custDataLst>
          </p:nvPr>
        </p:nvPicPr>
        <p:blipFill>
          <a:blip r:embed="rId8"/>
          <a:stretch>
            <a:fillRect/>
          </a:stretch>
        </p:blipFill>
        <p:spPr>
          <a:xfrm>
            <a:off x="1109663" y="1017270"/>
            <a:ext cx="1469708" cy="3108484"/>
          </a:xfrm>
          <a:prstGeom prst="rect">
            <a:avLst/>
          </a:prstGeom>
        </p:spPr>
      </p:pic>
      <p:sp>
        <p:nvSpPr>
          <p:cNvPr id="79" name="圆角矩形 78"/>
          <p:cNvSpPr/>
          <p:nvPr>
            <p:custDataLst>
              <p:tags r:id="rId9"/>
            </p:custDataLst>
          </p:nvPr>
        </p:nvSpPr>
        <p:spPr>
          <a:xfrm>
            <a:off x="2903696" y="3419475"/>
            <a:ext cx="1526858" cy="392906"/>
          </a:xfrm>
          <a:prstGeom prst="roundRect">
            <a:avLst>
              <a:gd name="adj" fmla="val 50000"/>
            </a:avLst>
          </a:prstGeom>
          <a:solidFill>
            <a:srgbClr val="6963ED"/>
          </a:solidFill>
          <a:ln>
            <a:noFill/>
          </a:ln>
          <a:effectLst>
            <a:outerShdw blurRad="50800" dist="38100" dir="18900000" algn="bl" rotWithShape="0">
              <a:srgbClr val="FFFFFF">
                <a:lumMod val="75000"/>
                <a:alpha val="40000"/>
              </a:srgbClr>
            </a:outerShdw>
          </a:effectLst>
        </p:spPr>
        <p:style>
          <a:lnRef idx="2">
            <a:srgbClr val="6963ED">
              <a:shade val="50000"/>
            </a:srgbClr>
          </a:lnRef>
          <a:fillRef idx="1">
            <a:srgbClr val="6963ED"/>
          </a:fillRef>
          <a:effectRef idx="0">
            <a:srgbClr val="6963ED"/>
          </a:effectRef>
          <a:fontRef idx="minor">
            <a:srgbClr val="FFFFFF"/>
          </a:fontRef>
        </p:style>
        <p:txBody>
          <a:bodyPr rtlCol="0" anchor="ctr"/>
          <a:p>
            <a:pPr algn="ctr"/>
            <a:endParaRPr lang="zh-CN" altLang="en-US" sz="1350">
              <a:solidFill>
                <a:srgbClr val="FFFFFF"/>
              </a:solidFill>
              <a:latin typeface="+mn-ea"/>
            </a:endParaRPr>
          </a:p>
        </p:txBody>
      </p:sp>
      <p:sp>
        <p:nvSpPr>
          <p:cNvPr id="74" name="圆角矩形 73"/>
          <p:cNvSpPr/>
          <p:nvPr>
            <p:custDataLst>
              <p:tags r:id="rId10"/>
            </p:custDataLst>
          </p:nvPr>
        </p:nvSpPr>
        <p:spPr>
          <a:xfrm>
            <a:off x="2903696" y="1592580"/>
            <a:ext cx="1526858" cy="392906"/>
          </a:xfrm>
          <a:prstGeom prst="roundRect">
            <a:avLst>
              <a:gd name="adj" fmla="val 50000"/>
            </a:avLst>
          </a:prstGeom>
          <a:solidFill>
            <a:srgbClr val="FDE014"/>
          </a:solidFill>
          <a:ln>
            <a:noFill/>
          </a:ln>
          <a:effectLst>
            <a:outerShdw blurRad="50800" dist="38100" dir="18900000" algn="bl" rotWithShape="0">
              <a:srgbClr val="FFFFFF">
                <a:lumMod val="75000"/>
                <a:alpha val="40000"/>
              </a:srgbClr>
            </a:outerShdw>
          </a:effectLst>
        </p:spPr>
        <p:style>
          <a:lnRef idx="2">
            <a:srgbClr val="6963ED">
              <a:shade val="50000"/>
            </a:srgbClr>
          </a:lnRef>
          <a:fillRef idx="1">
            <a:srgbClr val="6963ED"/>
          </a:fillRef>
          <a:effectRef idx="0">
            <a:srgbClr val="6963ED"/>
          </a:effectRef>
          <a:fontRef idx="minor">
            <a:srgbClr val="FFFFFF"/>
          </a:fontRef>
        </p:style>
        <p:txBody>
          <a:bodyPr rtlCol="0" anchor="ctr"/>
          <a:p>
            <a:pPr algn="ctr"/>
            <a:endParaRPr lang="zh-CN" altLang="en-US" sz="1350">
              <a:solidFill>
                <a:srgbClr val="FFFFFF"/>
              </a:solidFill>
              <a:latin typeface="+mn-ea"/>
            </a:endParaRPr>
          </a:p>
        </p:txBody>
      </p:sp>
      <p:sp>
        <p:nvSpPr>
          <p:cNvPr id="10" name="椭圆 9"/>
          <p:cNvSpPr/>
          <p:nvPr>
            <p:custDataLst>
              <p:tags r:id="rId11"/>
            </p:custDataLst>
          </p:nvPr>
        </p:nvSpPr>
        <p:spPr>
          <a:xfrm>
            <a:off x="2039303" y="3329940"/>
            <a:ext cx="540068" cy="540068"/>
          </a:xfrm>
          <a:prstGeom prst="ellipse">
            <a:avLst/>
          </a:prstGeom>
          <a:solidFill>
            <a:srgbClr val="6963ED">
              <a:lumMod val="20000"/>
              <a:lumOff val="80000"/>
            </a:srgbClr>
          </a:solidFill>
          <a:ln>
            <a:noFill/>
          </a:ln>
          <a:effectLst>
            <a:outerShdw blurRad="63500" sx="102000" sy="102000" algn="ctr" rotWithShape="0">
              <a:srgbClr val="FFFFFF">
                <a:lumMod val="75000"/>
                <a:alpha val="40000"/>
              </a:srgbClr>
            </a:outerShdw>
          </a:effectLst>
        </p:spPr>
        <p:style>
          <a:lnRef idx="2">
            <a:srgbClr val="6963ED">
              <a:shade val="50000"/>
            </a:srgbClr>
          </a:lnRef>
          <a:fillRef idx="1">
            <a:srgbClr val="6963ED"/>
          </a:fillRef>
          <a:effectRef idx="0">
            <a:srgbClr val="6963ED"/>
          </a:effectRef>
          <a:fontRef idx="minor">
            <a:srgbClr val="FFFFFF"/>
          </a:fontRef>
        </p:style>
        <p:txBody>
          <a:bodyPr rtlCol="0" anchor="ctr"/>
          <a:p>
            <a:pPr algn="ctr"/>
            <a:endParaRPr lang="zh-CN" altLang="en-US" sz="1350">
              <a:solidFill>
                <a:srgbClr val="FFFFFF"/>
              </a:solidFill>
              <a:latin typeface="+mn-ea"/>
            </a:endParaRPr>
          </a:p>
        </p:txBody>
      </p:sp>
      <p:sp>
        <p:nvSpPr>
          <p:cNvPr id="5" name="椭圆 4"/>
          <p:cNvSpPr/>
          <p:nvPr>
            <p:custDataLst>
              <p:tags r:id="rId12"/>
            </p:custDataLst>
          </p:nvPr>
        </p:nvSpPr>
        <p:spPr>
          <a:xfrm>
            <a:off x="2039303" y="1503045"/>
            <a:ext cx="540068" cy="540068"/>
          </a:xfrm>
          <a:prstGeom prst="ellipse">
            <a:avLst/>
          </a:prstGeom>
          <a:solidFill>
            <a:srgbClr val="FDE014">
              <a:lumMod val="20000"/>
              <a:lumOff val="80000"/>
            </a:srgbClr>
          </a:solidFill>
          <a:ln>
            <a:noFill/>
          </a:ln>
          <a:effectLst>
            <a:outerShdw blurRad="63500" sx="102000" sy="102000" algn="ctr" rotWithShape="0">
              <a:srgbClr val="FFFFFF">
                <a:lumMod val="75000"/>
                <a:alpha val="40000"/>
              </a:srgbClr>
            </a:outerShdw>
          </a:effectLst>
        </p:spPr>
        <p:style>
          <a:lnRef idx="2">
            <a:srgbClr val="6963ED">
              <a:shade val="50000"/>
            </a:srgbClr>
          </a:lnRef>
          <a:fillRef idx="1">
            <a:srgbClr val="6963ED"/>
          </a:fillRef>
          <a:effectRef idx="0">
            <a:srgbClr val="6963ED"/>
          </a:effectRef>
          <a:fontRef idx="minor">
            <a:srgbClr val="FFFFFF"/>
          </a:fontRef>
        </p:style>
        <p:txBody>
          <a:bodyPr rtlCol="0" anchor="ctr"/>
          <a:p>
            <a:pPr algn="ctr"/>
            <a:endParaRPr lang="zh-CN" altLang="en-US" sz="1350">
              <a:solidFill>
                <a:srgbClr val="FFFFFF"/>
              </a:solidFill>
              <a:latin typeface="+mn-ea"/>
            </a:endParaRPr>
          </a:p>
        </p:txBody>
      </p:sp>
      <p:pic>
        <p:nvPicPr>
          <p:cNvPr id="69" name="图片 68" descr="31393935333132383b31393939333838353bb4b4d2e2"/>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2201228" y="1664970"/>
            <a:ext cx="216218" cy="216218"/>
          </a:xfrm>
          <a:prstGeom prst="rect">
            <a:avLst/>
          </a:prstGeom>
        </p:spPr>
      </p:pic>
      <p:pic>
        <p:nvPicPr>
          <p:cNvPr id="72" name="图片 71" descr="31393935333132383b31393939333930323bc8d5b3ccbcc6bbae"/>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2201228" y="3491865"/>
            <a:ext cx="216218" cy="216218"/>
          </a:xfrm>
          <a:prstGeom prst="rect">
            <a:avLst/>
          </a:prstGeom>
        </p:spPr>
      </p:pic>
      <p:sp>
        <p:nvSpPr>
          <p:cNvPr id="13" name="文本框 12"/>
          <p:cNvSpPr txBox="1"/>
          <p:nvPr>
            <p:custDataLst>
              <p:tags r:id="rId19"/>
            </p:custDataLst>
          </p:nvPr>
        </p:nvSpPr>
        <p:spPr>
          <a:xfrm>
            <a:off x="2927985" y="1641107"/>
            <a:ext cx="1483519" cy="320516"/>
          </a:xfrm>
          <a:prstGeom prst="rect">
            <a:avLst/>
          </a:prstGeom>
          <a:noFill/>
        </p:spPr>
        <p:txBody>
          <a:bodyPr wrap="square" bIns="0" rtlCol="0">
            <a:normAutofit/>
            <a:scene3d>
              <a:camera prst="orthographicFront"/>
              <a:lightRig rig="threePt" dir="t"/>
            </a:scene3d>
          </a:bodyPr>
          <a:p>
            <a:pPr algn="l"/>
            <a:r>
              <a:rPr lang="zh-CN" altLang="en-US" sz="1500" spc="300">
                <a:solidFill>
                  <a:srgbClr val="FFFFFF"/>
                </a:solidFill>
                <a:effectLst/>
                <a:uFillTx/>
                <a:latin typeface="+mn-ea"/>
                <a:cs typeface="+mn-ea"/>
              </a:rPr>
              <a:t>解析url</a:t>
            </a:r>
            <a:endParaRPr lang="zh-CN" altLang="en-US" sz="1500" spc="300">
              <a:solidFill>
                <a:srgbClr val="FFFFFF"/>
              </a:solidFill>
              <a:effectLst/>
              <a:uFillTx/>
              <a:latin typeface="+mn-ea"/>
              <a:cs typeface="+mn-ea"/>
            </a:endParaRPr>
          </a:p>
        </p:txBody>
      </p:sp>
      <p:sp>
        <p:nvSpPr>
          <p:cNvPr id="19" name="文本框 18"/>
          <p:cNvSpPr txBox="1"/>
          <p:nvPr>
            <p:custDataLst>
              <p:tags r:id="rId20"/>
            </p:custDataLst>
          </p:nvPr>
        </p:nvSpPr>
        <p:spPr>
          <a:xfrm>
            <a:off x="2925366" y="3463766"/>
            <a:ext cx="1483519" cy="320516"/>
          </a:xfrm>
          <a:prstGeom prst="rect">
            <a:avLst/>
          </a:prstGeom>
          <a:noFill/>
        </p:spPr>
        <p:txBody>
          <a:bodyPr wrap="square" bIns="0" rtlCol="0">
            <a:normAutofit/>
            <a:scene3d>
              <a:camera prst="orthographicFront"/>
              <a:lightRig rig="threePt" dir="t"/>
            </a:scene3d>
          </a:bodyPr>
          <a:p>
            <a:pPr algn="l"/>
            <a:r>
              <a:rPr lang="zh-CN" altLang="en-US" sz="1500" spc="300">
                <a:solidFill>
                  <a:srgbClr val="FFFFFF"/>
                </a:solidFill>
                <a:effectLst/>
                <a:uFillTx/>
                <a:latin typeface="+mn-ea"/>
              </a:rPr>
              <a:t>jieba分词</a:t>
            </a:r>
            <a:endParaRPr lang="zh-CN" altLang="en-US" sz="1500" spc="300">
              <a:solidFill>
                <a:srgbClr val="FFFFFF"/>
              </a:solidFill>
              <a:effectLst/>
              <a:uFillTx/>
              <a:latin typeface="+mn-ea"/>
            </a:endParaRPr>
          </a:p>
        </p:txBody>
      </p:sp>
      <p:sp>
        <p:nvSpPr>
          <p:cNvPr id="9" name="文本框 8"/>
          <p:cNvSpPr txBox="1"/>
          <p:nvPr/>
        </p:nvSpPr>
        <p:spPr>
          <a:xfrm>
            <a:off x="248285" y="2235200"/>
            <a:ext cx="613410" cy="901700"/>
          </a:xfrm>
          <a:prstGeom prst="rect">
            <a:avLst/>
          </a:prstGeom>
          <a:noFill/>
        </p:spPr>
        <p:txBody>
          <a:bodyPr vert="eaVert" wrap="none" rtlCol="0">
            <a:spAutoFit/>
          </a:bodyPr>
          <a:p>
            <a:r>
              <a:rPr lang="zh-CN" altLang="en-US" sz="2800">
                <a:solidFill>
                  <a:srgbClr val="F0F0F0"/>
                </a:solidFill>
                <a:uFillTx/>
                <a:latin typeface="+mn-ea"/>
                <a:cs typeface="+mn-ea"/>
              </a:rPr>
              <a:t>改</a:t>
            </a:r>
            <a:r>
              <a:rPr lang="en-US" altLang="zh-CN" sz="2800">
                <a:solidFill>
                  <a:srgbClr val="F0F0F0"/>
                </a:solidFill>
                <a:uFillTx/>
                <a:latin typeface="+mn-ea"/>
                <a:cs typeface="+mn-ea"/>
              </a:rPr>
              <a:t> </a:t>
            </a:r>
            <a:r>
              <a:rPr lang="zh-CN" altLang="en-US" sz="2800">
                <a:solidFill>
                  <a:srgbClr val="F0F0F0"/>
                </a:solidFill>
                <a:uFillTx/>
                <a:latin typeface="+mn-ea"/>
                <a:cs typeface="+mn-ea"/>
              </a:rPr>
              <a:t>进</a:t>
            </a:r>
            <a:endParaRPr lang="zh-CN" altLang="en-US" sz="2800">
              <a:solidFill>
                <a:srgbClr val="F0F0F0"/>
              </a:solidFill>
              <a:uFillTx/>
              <a:latin typeface="+mn-ea"/>
              <a:cs typeface="+mn-ea"/>
            </a:endParaRPr>
          </a:p>
        </p:txBody>
      </p:sp>
      <p:sp>
        <p:nvSpPr>
          <p:cNvPr id="23" name="圆角矩形 22"/>
          <p:cNvSpPr/>
          <p:nvPr/>
        </p:nvSpPr>
        <p:spPr>
          <a:xfrm>
            <a:off x="4759960" y="974090"/>
            <a:ext cx="3355340" cy="15976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l">
              <a:lnSpc>
                <a:spcPct val="150000"/>
              </a:lnSpc>
            </a:pPr>
            <a:r>
              <a:rPr lang="zh-CN" altLang="en-US"/>
              <a:t>对</a:t>
            </a:r>
            <a:r>
              <a:rPr lang="en-US" altLang="zh-CN"/>
              <a:t>url</a:t>
            </a:r>
            <a:r>
              <a:rPr lang="zh-CN" altLang="en-US"/>
              <a:t>进行解析，生成了scheme、netloc、path、params等几个参数，对于</a:t>
            </a:r>
            <a:r>
              <a:rPr lang="en-US" altLang="zh-CN"/>
              <a:t>params</a:t>
            </a:r>
            <a:r>
              <a:rPr lang="zh-CN" altLang="en-US"/>
              <a:t>参数，基本上每个都不一样，不知道接下来该怎么</a:t>
            </a:r>
            <a:r>
              <a:rPr lang="zh-CN" altLang="en-US"/>
              <a:t>处理。</a:t>
            </a:r>
            <a:endParaRPr lang="zh-CN" altLang="en-US"/>
          </a:p>
        </p:txBody>
      </p:sp>
      <p:sp>
        <p:nvSpPr>
          <p:cNvPr id="25" name="圆角矩形 24"/>
          <p:cNvSpPr/>
          <p:nvPr/>
        </p:nvSpPr>
        <p:spPr>
          <a:xfrm>
            <a:off x="4754880" y="2790825"/>
            <a:ext cx="3355340" cy="166624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lnSpc>
                <a:spcPct val="150000"/>
              </a:lnSpc>
            </a:pPr>
            <a:r>
              <a:rPr lang="zh-CN" altLang="en-US"/>
              <a:t>利用</a:t>
            </a:r>
            <a:r>
              <a:rPr lang="zh-CN" altLang="en-US" spc="300">
                <a:solidFill>
                  <a:srgbClr val="FFFFFF"/>
                </a:solidFill>
                <a:effectLst/>
                <a:uFillTx/>
                <a:latin typeface="+mn-ea"/>
                <a:sym typeface="+mn-ea"/>
              </a:rPr>
              <a:t>jieba分词进行分词、词性标注、关键词抽取和自定义词典，对初始数据进行数据</a:t>
            </a:r>
            <a:r>
              <a:rPr lang="zh-CN" altLang="en-US" spc="300">
                <a:solidFill>
                  <a:srgbClr val="FFFFFF"/>
                </a:solidFill>
                <a:effectLst/>
                <a:uFillTx/>
                <a:latin typeface="+mn-ea"/>
                <a:sym typeface="+mn-ea"/>
              </a:rPr>
              <a:t>处理。</a:t>
            </a:r>
            <a:endParaRPr lang="zh-CN" altLang="en-US" spc="300">
              <a:solidFill>
                <a:srgbClr val="FFFFFF"/>
              </a:solidFill>
              <a:effectLst/>
              <a:uFillTx/>
              <a:latin typeface="+mn-ea"/>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435781" y="1395844"/>
            <a:ext cx="4272439" cy="1177245"/>
          </a:xfrm>
          <a:prstGeom prst="rect">
            <a:avLst/>
          </a:prstGeom>
          <a:noFill/>
        </p:spPr>
        <p:txBody>
          <a:bodyPr wrap="square" lIns="68580" tIns="34290" rIns="68580" bIns="34290" rtlCol="0">
            <a:spAutoFit/>
          </a:bodyPr>
          <a:lstStyle/>
          <a:p>
            <a:pPr algn="ctr">
              <a:defRPr/>
            </a:pPr>
            <a:r>
              <a:rPr lang="en-US" altLang="zh-CN" sz="7200" dirty="0">
                <a:solidFill>
                  <a:srgbClr val="33495E"/>
                </a:solidFill>
                <a:latin typeface="微软雅黑" panose="020B0503020204020204" pitchFamily="34" charset="-122"/>
                <a:ea typeface="微软雅黑" panose="020B0503020204020204" pitchFamily="34" charset="-122"/>
                <a:sym typeface="+mn-ea"/>
              </a:rPr>
              <a:t>THANKS</a:t>
            </a:r>
            <a:endParaRPr lang="en-US" altLang="zh-CN" sz="7200" dirty="0">
              <a:solidFill>
                <a:srgbClr val="33495E"/>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3542110" y="2400034"/>
            <a:ext cx="2059781" cy="560705"/>
          </a:xfrm>
          <a:prstGeom prst="rect">
            <a:avLst/>
          </a:prstGeom>
          <a:noFill/>
        </p:spPr>
        <p:txBody>
          <a:bodyPr wrap="square" lIns="68580" tIns="34290" rIns="68580" bIns="34290" rtlCol="0">
            <a:spAutoFit/>
          </a:bodyPr>
          <a:lstStyle/>
          <a:p>
            <a:pPr algn="ctr">
              <a:defRPr/>
            </a:pPr>
            <a:r>
              <a:rPr lang="zh-CN" altLang="en-US" sz="3200" dirty="0">
                <a:solidFill>
                  <a:srgbClr val="33495E"/>
                </a:solidFill>
                <a:latin typeface="微软雅黑" panose="020B0503020204020204" pitchFamily="34" charset="-122"/>
                <a:ea typeface="微软雅黑" panose="020B0503020204020204" pitchFamily="34" charset="-122"/>
                <a:sym typeface="+mn-ea"/>
              </a:rPr>
              <a:t>感谢观看</a:t>
            </a:r>
            <a:endParaRPr lang="zh-CN" altLang="en-US" sz="3200" dirty="0">
              <a:solidFill>
                <a:srgbClr val="33495E"/>
              </a:solidFill>
              <a:latin typeface="微软雅黑" panose="020B0503020204020204" pitchFamily="34" charset="-122"/>
              <a:ea typeface="微软雅黑" panose="020B0503020204020204" pitchFamily="34" charset="-122"/>
              <a:sym typeface="+mn-ea"/>
            </a:endParaRPr>
          </a:p>
        </p:txBody>
      </p:sp>
      <p:grpSp>
        <p:nvGrpSpPr>
          <p:cNvPr id="12" name="组合 11"/>
          <p:cNvGrpSpPr/>
          <p:nvPr/>
        </p:nvGrpSpPr>
        <p:grpSpPr>
          <a:xfrm>
            <a:off x="2931160" y="3870960"/>
            <a:ext cx="3350260" cy="317500"/>
            <a:chOff x="3153258" y="4604579"/>
            <a:chExt cx="3080245" cy="216027"/>
          </a:xfrm>
          <a:solidFill>
            <a:srgbClr val="232323"/>
          </a:solidFill>
        </p:grpSpPr>
        <p:sp>
          <p:nvSpPr>
            <p:cNvPr id="13" name="矩形 26"/>
            <p:cNvSpPr/>
            <p:nvPr/>
          </p:nvSpPr>
          <p:spPr>
            <a:xfrm>
              <a:off x="3153258" y="4604582"/>
              <a:ext cx="1449873" cy="216024"/>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mn-ea"/>
                </a:rPr>
                <a:t>答辩人</a:t>
              </a:r>
              <a:r>
                <a:rPr lang="zh-CN" altLang="en-US" sz="1300" dirty="0" smtClean="0">
                  <a:solidFill>
                    <a:schemeClr val="bg1"/>
                  </a:solidFill>
                  <a:latin typeface="+mn-ea"/>
                </a:rPr>
                <a:t>：</a:t>
              </a:r>
              <a:r>
                <a:rPr lang="zh-CN" altLang="en-US" sz="1300" dirty="0" smtClean="0">
                  <a:solidFill>
                    <a:schemeClr val="bg1"/>
                  </a:solidFill>
                  <a:latin typeface="+mn-ea"/>
                </a:rPr>
                <a:t>成嘉杰</a:t>
              </a:r>
              <a:endParaRPr lang="zh-CN" altLang="en-US" sz="1300" dirty="0" smtClean="0">
                <a:solidFill>
                  <a:schemeClr val="bg1"/>
                </a:solidFill>
                <a:latin typeface="+mn-ea"/>
              </a:endParaRPr>
            </a:p>
          </p:txBody>
        </p:sp>
        <p:sp>
          <p:nvSpPr>
            <p:cNvPr id="14" name="矩形 27"/>
            <p:cNvSpPr/>
            <p:nvPr/>
          </p:nvSpPr>
          <p:spPr>
            <a:xfrm>
              <a:off x="4780313" y="4604579"/>
              <a:ext cx="1453190" cy="216024"/>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smtClean="0">
                  <a:solidFill>
                    <a:schemeClr val="bg1"/>
                  </a:solidFill>
                  <a:latin typeface="+mn-ea"/>
                </a:rPr>
                <a:t>时间：</a:t>
              </a:r>
              <a:r>
                <a:rPr lang="en-US" altLang="zh-CN" sz="1300" dirty="0" smtClean="0">
                  <a:solidFill>
                    <a:schemeClr val="bg1"/>
                  </a:solidFill>
                  <a:latin typeface="+mn-ea"/>
                </a:rPr>
                <a:t>2022.11.24</a:t>
              </a:r>
              <a:endParaRPr lang="en-US" altLang="zh-CN" sz="1300" dirty="0" smtClean="0">
                <a:solidFill>
                  <a:schemeClr val="bg1"/>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en-US" altLang="zh-CN" sz="2000" dirty="0">
                <a:solidFill>
                  <a:srgbClr val="33495E"/>
                </a:solidFill>
                <a:latin typeface="微软雅黑" panose="020B0503020204020204" pitchFamily="34" charset="-122"/>
                <a:ea typeface="微软雅黑" panose="020B0503020204020204" pitchFamily="34" charset="-122"/>
                <a:sym typeface="+mn-ea"/>
              </a:rPr>
              <a:t>CART</a:t>
            </a:r>
            <a:r>
              <a:rPr lang="zh-CN" altLang="en-US" sz="2000" dirty="0">
                <a:solidFill>
                  <a:srgbClr val="33495E"/>
                </a:solidFill>
                <a:latin typeface="微软雅黑" panose="020B0503020204020204" pitchFamily="34" charset="-122"/>
                <a:ea typeface="微软雅黑" panose="020B0503020204020204" pitchFamily="34" charset="-122"/>
                <a:sym typeface="+mn-ea"/>
              </a:rPr>
              <a:t>回归</a:t>
            </a:r>
            <a:r>
              <a:rPr lang="zh-CN" altLang="en-US" sz="2000" dirty="0">
                <a:solidFill>
                  <a:srgbClr val="33495E"/>
                </a:solidFill>
                <a:latin typeface="微软雅黑" panose="020B0503020204020204" pitchFamily="34" charset="-122"/>
                <a:ea typeface="微软雅黑" panose="020B0503020204020204" pitchFamily="34" charset="-122"/>
                <a:sym typeface="+mn-ea"/>
              </a:rPr>
              <a:t>树</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2" name="TextBox 11"/>
          <p:cNvSpPr txBox="1">
            <a:spLocks noChangeArrowheads="1"/>
          </p:cNvSpPr>
          <p:nvPr/>
        </p:nvSpPr>
        <p:spPr bwMode="auto">
          <a:xfrm>
            <a:off x="1788013" y="1994504"/>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研究论文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330960" y="1281430"/>
            <a:ext cx="4876165" cy="337185"/>
          </a:xfrm>
          <a:prstGeom prst="rect">
            <a:avLst/>
          </a:prstGeom>
          <a:noFill/>
        </p:spPr>
        <p:txBody>
          <a:bodyPr wrap="square" rtlCol="0">
            <a:spAutoFit/>
          </a:bodyPr>
          <a:p>
            <a:r>
              <a:rPr lang="en-US" altLang="zh-CN" sz="1600"/>
              <a:t>CART</a:t>
            </a:r>
            <a:r>
              <a:rPr lang="zh-CN" altLang="en-US" sz="1600"/>
              <a:t>回归树是二叉树，特征选择是平方误差</a:t>
            </a:r>
            <a:endParaRPr lang="zh-CN" altLang="en-US" sz="1600"/>
          </a:p>
        </p:txBody>
      </p:sp>
      <p:sp>
        <p:nvSpPr>
          <p:cNvPr id="7" name="文本框 6"/>
          <p:cNvSpPr txBox="1"/>
          <p:nvPr/>
        </p:nvSpPr>
        <p:spPr>
          <a:xfrm>
            <a:off x="1353820" y="1760855"/>
            <a:ext cx="4564380" cy="583565"/>
          </a:xfrm>
          <a:prstGeom prst="rect">
            <a:avLst/>
          </a:prstGeom>
          <a:noFill/>
        </p:spPr>
        <p:txBody>
          <a:bodyPr wrap="square" rtlCol="0">
            <a:spAutoFit/>
          </a:bodyPr>
          <a:p>
            <a:r>
              <a:rPr lang="en-US" altLang="zh-CN" sz="1600"/>
              <a:t>CART</a:t>
            </a:r>
            <a:r>
              <a:rPr lang="zh-CN" altLang="en-US" sz="1600"/>
              <a:t>回归树模型表示：</a:t>
            </a:r>
            <a:endParaRPr lang="zh-CN" altLang="en-US" sz="1600"/>
          </a:p>
          <a:p>
            <a:endParaRPr lang="zh-CN" altLang="en-US" sz="1600"/>
          </a:p>
        </p:txBody>
      </p:sp>
      <p:graphicFrame>
        <p:nvGraphicFramePr>
          <p:cNvPr id="8" name="对象 7">
            <a:hlinkClick r:id="" action="ppaction://ole?verb="/>
          </p:cNvPr>
          <p:cNvGraphicFramePr>
            <a:graphicFrameLocks noChangeAspect="1"/>
          </p:cNvGraphicFramePr>
          <p:nvPr/>
        </p:nvGraphicFramePr>
        <p:xfrm>
          <a:off x="2870200" y="2344420"/>
          <a:ext cx="2390140" cy="774065"/>
        </p:xfrm>
        <a:graphic>
          <a:graphicData uri="http://schemas.openxmlformats.org/presentationml/2006/ole">
            <mc:AlternateContent xmlns:mc="http://schemas.openxmlformats.org/markup-compatibility/2006">
              <mc:Choice xmlns:v="urn:schemas-microsoft-com:vml" Requires="v">
                <p:oleObj spid="_x0000_s1025" name="" r:id="rId1" imgW="1333500" imgH="431800" progId="Equation.KSEE3">
                  <p:embed/>
                </p:oleObj>
              </mc:Choice>
              <mc:Fallback>
                <p:oleObj name="" r:id="rId1" imgW="1333500" imgH="431800" progId="Equation.KSEE3">
                  <p:embed/>
                  <p:pic>
                    <p:nvPicPr>
                      <p:cNvPr id="0" name="图片 1024"/>
                      <p:cNvPicPr/>
                      <p:nvPr/>
                    </p:nvPicPr>
                    <p:blipFill>
                      <a:blip r:embed="rId2"/>
                      <a:stretch>
                        <a:fillRect/>
                      </a:stretch>
                    </p:blipFill>
                    <p:spPr>
                      <a:xfrm>
                        <a:off x="2870200" y="2344420"/>
                        <a:ext cx="2390140" cy="77406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788160" y="3306445"/>
          <a:ext cx="2607360" cy="288000"/>
        </p:xfrm>
        <a:graphic>
          <a:graphicData uri="http://schemas.openxmlformats.org/presentationml/2006/ole">
            <mc:AlternateContent xmlns:mc="http://schemas.openxmlformats.org/markup-compatibility/2006">
              <mc:Choice xmlns:v="urn:schemas-microsoft-com:vml" Requires="v">
                <p:oleObj spid="_x0000_s1027" name="" r:id="rId3" imgW="1841500" imgH="203200" progId="Equation.KSEE3">
                  <p:embed/>
                </p:oleObj>
              </mc:Choice>
              <mc:Fallback>
                <p:oleObj name="" r:id="rId3" imgW="1841500" imgH="203200" progId="Equation.KSEE3">
                  <p:embed/>
                  <p:pic>
                    <p:nvPicPr>
                      <p:cNvPr id="0" name="图片 1026"/>
                      <p:cNvPicPr/>
                      <p:nvPr/>
                    </p:nvPicPr>
                    <p:blipFill>
                      <a:blip r:embed="rId4"/>
                      <a:stretch>
                        <a:fillRect/>
                      </a:stretch>
                    </p:blipFill>
                    <p:spPr>
                      <a:xfrm>
                        <a:off x="1788160" y="3306445"/>
                        <a:ext cx="2607360" cy="2880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788160" y="3682365"/>
          <a:ext cx="2111500" cy="288000"/>
        </p:xfrm>
        <a:graphic>
          <a:graphicData uri="http://schemas.openxmlformats.org/presentationml/2006/ole">
            <mc:AlternateContent xmlns:mc="http://schemas.openxmlformats.org/markup-compatibility/2006">
              <mc:Choice xmlns:v="urn:schemas-microsoft-com:vml" Requires="v">
                <p:oleObj spid="_x0000_s1028" name="" r:id="rId5" imgW="1676400" imgH="228600" progId="Equation.KSEE3">
                  <p:embed/>
                </p:oleObj>
              </mc:Choice>
              <mc:Fallback>
                <p:oleObj name="" r:id="rId5" imgW="1676400" imgH="228600" progId="Equation.KSEE3">
                  <p:embed/>
                  <p:pic>
                    <p:nvPicPr>
                      <p:cNvPr id="0" name="图片 1027"/>
                      <p:cNvPicPr/>
                      <p:nvPr/>
                    </p:nvPicPr>
                    <p:blipFill>
                      <a:blip r:embed="rId6"/>
                      <a:stretch>
                        <a:fillRect/>
                      </a:stretch>
                    </p:blipFill>
                    <p:spPr>
                      <a:xfrm>
                        <a:off x="1788160" y="3682365"/>
                        <a:ext cx="2111500" cy="28800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788160" y="4058285"/>
          <a:ext cx="4176000" cy="288000"/>
        </p:xfrm>
        <a:graphic>
          <a:graphicData uri="http://schemas.openxmlformats.org/presentationml/2006/ole">
            <mc:AlternateContent xmlns:mc="http://schemas.openxmlformats.org/markup-compatibility/2006">
              <mc:Choice xmlns:v="urn:schemas-microsoft-com:vml" Requires="v">
                <p:oleObj spid="_x0000_s1029" name="" r:id="rId7" imgW="3314700" imgH="228600" progId="Equation.KSEE3">
                  <p:embed/>
                </p:oleObj>
              </mc:Choice>
              <mc:Fallback>
                <p:oleObj name="" r:id="rId7" imgW="3314700" imgH="228600" progId="Equation.KSEE3">
                  <p:embed/>
                  <p:pic>
                    <p:nvPicPr>
                      <p:cNvPr id="0" name="图片 1028"/>
                      <p:cNvPicPr/>
                      <p:nvPr/>
                    </p:nvPicPr>
                    <p:blipFill>
                      <a:blip r:embed="rId8"/>
                      <a:stretch>
                        <a:fillRect/>
                      </a:stretch>
                    </p:blipFill>
                    <p:spPr>
                      <a:xfrm>
                        <a:off x="1788160" y="4058285"/>
                        <a:ext cx="4176000" cy="288000"/>
                      </a:xfrm>
                      <a:prstGeom prst="rect">
                        <a:avLst/>
                      </a:prstGeom>
                    </p:spPr>
                  </p:pic>
                </p:oleObj>
              </mc:Fallback>
            </mc:AlternateContent>
          </a:graphicData>
        </a:graphic>
      </p:graphicFrame>
      <p:pic>
        <p:nvPicPr>
          <p:cNvPr id="15" name="图片 14" descr="templates\docerresourceshop\icons\\333438303935353b333633373630363bbcfdcdb7">
            <a:hlinkClick r:id="rId9" action="ppaction://hlinksldjump"/>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集成学习：</a:t>
            </a:r>
            <a:r>
              <a:rPr lang="en-US" altLang="zh-CN" sz="2000" dirty="0">
                <a:solidFill>
                  <a:srgbClr val="33495E"/>
                </a:solidFill>
                <a:latin typeface="微软雅黑" panose="020B0503020204020204" pitchFamily="34" charset="-122"/>
                <a:ea typeface="微软雅黑" panose="020B0503020204020204" pitchFamily="34" charset="-122"/>
                <a:sym typeface="+mn-ea"/>
              </a:rPr>
              <a:t>B</a:t>
            </a:r>
            <a:r>
              <a:rPr lang="en-US" altLang="zh-CN" sz="2000" dirty="0">
                <a:solidFill>
                  <a:srgbClr val="33495E"/>
                </a:solidFill>
                <a:latin typeface="微软雅黑" panose="020B0503020204020204" pitchFamily="34" charset="-122"/>
                <a:ea typeface="微软雅黑" panose="020B0503020204020204" pitchFamily="34" charset="-122"/>
                <a:sym typeface="+mn-ea"/>
              </a:rPr>
              <a:t>oosting</a:t>
            </a:r>
            <a:endParaRPr lang="en-US" altLang="zh-CN"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2" name="TextBox 11"/>
          <p:cNvSpPr txBox="1">
            <a:spLocks noChangeArrowheads="1"/>
          </p:cNvSpPr>
          <p:nvPr/>
        </p:nvSpPr>
        <p:spPr bwMode="auto">
          <a:xfrm>
            <a:off x="1788013" y="1994504"/>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研究论文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1050290" y="1187450"/>
            <a:ext cx="7044055" cy="29368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lnSpc>
                <a:spcPct val="150000"/>
              </a:lnSpc>
            </a:pPr>
            <a:r>
              <a:rPr lang="zh-CN" altLang="en-US" sz="1600"/>
              <a:t>Boosting的工作机制∶</a:t>
            </a:r>
            <a:endParaRPr lang="zh-CN" altLang="en-US" sz="1600"/>
          </a:p>
          <a:p>
            <a:pPr algn="l">
              <a:lnSpc>
                <a:spcPct val="150000"/>
              </a:lnSpc>
            </a:pPr>
            <a:r>
              <a:rPr lang="zh-CN" altLang="en-US" sz="1600"/>
              <a:t>第一步∶先从初始训练集训练出一个基学习器；</a:t>
            </a:r>
            <a:endParaRPr lang="zh-CN" altLang="en-US" sz="1600"/>
          </a:p>
          <a:p>
            <a:pPr algn="l">
              <a:lnSpc>
                <a:spcPct val="150000"/>
              </a:lnSpc>
            </a:pPr>
            <a:r>
              <a:rPr lang="zh-CN" altLang="en-US" sz="1600"/>
              <a:t>第二步∶再根据基学习器的表现对训练样本分布进行调整，使得先前基学习器做错的训练样本在后续受到更多关注；</a:t>
            </a:r>
            <a:endParaRPr lang="zh-CN" altLang="en-US" sz="1600"/>
          </a:p>
          <a:p>
            <a:pPr algn="l">
              <a:lnSpc>
                <a:spcPct val="150000"/>
              </a:lnSpc>
            </a:pPr>
            <a:r>
              <a:rPr lang="zh-CN" altLang="en-US" sz="1600"/>
              <a:t>第三步∶然后基于调整后的样本分布来训练下一个基学习器；</a:t>
            </a:r>
            <a:endParaRPr lang="zh-CN" altLang="en-US" sz="1600"/>
          </a:p>
          <a:p>
            <a:pPr algn="l">
              <a:lnSpc>
                <a:spcPct val="150000"/>
              </a:lnSpc>
            </a:pPr>
            <a:r>
              <a:rPr lang="zh-CN" altLang="en-US" sz="1600"/>
              <a:t>第四步∶如此重复进行，直至基学习器数目达到事先指定的值T；</a:t>
            </a:r>
            <a:endParaRPr lang="zh-CN" altLang="en-US" sz="1600"/>
          </a:p>
          <a:p>
            <a:pPr algn="l">
              <a:lnSpc>
                <a:spcPct val="150000"/>
              </a:lnSpc>
            </a:pPr>
            <a:r>
              <a:rPr lang="zh-CN" altLang="en-US" sz="1600"/>
              <a:t>第五步∶最终将这T个基学习器进行加权结合。</a:t>
            </a:r>
            <a:endParaRPr lang="zh-CN" altLang="en-US" sz="1600"/>
          </a:p>
        </p:txBody>
      </p:sp>
      <p:pic>
        <p:nvPicPr>
          <p:cNvPr id="15" name="图片 14" descr="templates\docerresourceshop\icons\\333438303935353b333633373630363bbcfdcdb7">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梯度下降</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87120" y="1197610"/>
            <a:ext cx="6195060" cy="306705"/>
          </a:xfrm>
          <a:prstGeom prst="rect">
            <a:avLst/>
          </a:prstGeom>
          <a:noFill/>
        </p:spPr>
        <p:txBody>
          <a:bodyPr wrap="square" rtlCol="0">
            <a:spAutoFit/>
          </a:bodyPr>
          <a:p>
            <a:r>
              <a:rPr lang="zh-CN" altLang="en-US"/>
              <a:t>顺着函数y=f（x）当前点对应的梯度的反方向，按照规定步长进行迭代搜索。</a:t>
            </a:r>
            <a:endParaRPr lang="zh-CN" altLang="en-US"/>
          </a:p>
        </p:txBody>
      </p:sp>
      <p:sp>
        <p:nvSpPr>
          <p:cNvPr id="5" name="文本框 4"/>
          <p:cNvSpPr txBox="1"/>
          <p:nvPr/>
        </p:nvSpPr>
        <p:spPr>
          <a:xfrm>
            <a:off x="1087120" y="1687830"/>
            <a:ext cx="2457450" cy="306705"/>
          </a:xfrm>
          <a:prstGeom prst="rect">
            <a:avLst/>
          </a:prstGeom>
          <a:noFill/>
        </p:spPr>
        <p:txBody>
          <a:bodyPr wrap="square" rtlCol="0">
            <a:spAutoFit/>
          </a:bodyPr>
          <a:p>
            <a:r>
              <a:rPr lang="zh-CN" altLang="en-US"/>
              <a:t>梯度下降公式∶</a:t>
            </a:r>
            <a:endParaRPr lang="zh-CN" altLang="en-US"/>
          </a:p>
        </p:txBody>
      </p:sp>
      <p:pic>
        <p:nvPicPr>
          <p:cNvPr id="6" name="图片 5"/>
          <p:cNvPicPr>
            <a:picLocks noChangeAspect="1"/>
          </p:cNvPicPr>
          <p:nvPr/>
        </p:nvPicPr>
        <p:blipFill>
          <a:blip r:embed="rId1"/>
          <a:stretch>
            <a:fillRect/>
          </a:stretch>
        </p:blipFill>
        <p:spPr>
          <a:xfrm>
            <a:off x="2934335" y="1998345"/>
            <a:ext cx="2194560" cy="396240"/>
          </a:xfrm>
          <a:prstGeom prst="rect">
            <a:avLst/>
          </a:prstGeom>
        </p:spPr>
      </p:pic>
      <p:sp>
        <p:nvSpPr>
          <p:cNvPr id="7" name="文本框 6"/>
          <p:cNvSpPr txBox="1"/>
          <p:nvPr/>
        </p:nvSpPr>
        <p:spPr>
          <a:xfrm>
            <a:off x="1513205" y="2394585"/>
            <a:ext cx="2936240" cy="306705"/>
          </a:xfrm>
          <a:prstGeom prst="rect">
            <a:avLst/>
          </a:prstGeom>
          <a:noFill/>
        </p:spPr>
        <p:txBody>
          <a:bodyPr wrap="square" rtlCol="0">
            <a:spAutoFit/>
          </a:bodyPr>
          <a:p>
            <a:r>
              <a:rPr lang="zh-CN" altLang="en-US"/>
              <a:t>其中α为步长，是一个常数。</a:t>
            </a:r>
            <a:endParaRPr lang="zh-CN" altLang="en-US"/>
          </a:p>
        </p:txBody>
      </p:sp>
      <p:sp>
        <p:nvSpPr>
          <p:cNvPr id="8" name="矩形 7"/>
          <p:cNvSpPr/>
          <p:nvPr/>
        </p:nvSpPr>
        <p:spPr>
          <a:xfrm>
            <a:off x="1193800" y="2969260"/>
            <a:ext cx="6009640" cy="1311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marL="285750" indent="-285750" algn="l">
              <a:buFont typeface="Wingdings" panose="05000000000000000000" charset="0"/>
              <a:buChar char="Ø"/>
            </a:pPr>
            <a:r>
              <a:rPr lang="zh-CN" altLang="en-US"/>
              <a:t>梯度下降法是一种迭代算法。</a:t>
            </a:r>
            <a:endParaRPr lang="zh-CN" altLang="en-US"/>
          </a:p>
          <a:p>
            <a:pPr marL="285750" indent="-285750" algn="l">
              <a:buFont typeface="Wingdings" panose="05000000000000000000" charset="0"/>
              <a:buChar char="Ø"/>
            </a:pPr>
            <a:r>
              <a:rPr lang="zh-CN" altLang="en-US"/>
              <a:t>选取适当的初值x。，不断迭代，更新x的值，进行目标函数的极小化，直到收敛。</a:t>
            </a:r>
            <a:endParaRPr lang="zh-CN" altLang="en-US"/>
          </a:p>
          <a:p>
            <a:pPr marL="285750" indent="-285750" algn="l">
              <a:buFont typeface="Wingdings" panose="05000000000000000000" charset="0"/>
              <a:buChar char="Ø"/>
            </a:pPr>
            <a:r>
              <a:rPr lang="zh-CN" altLang="en-US"/>
              <a:t>由于负梯度方向是使函数值下降最快的方向，在迭代的每一步，以负梯度方向更新x的值，从而达到减少函数值的目的。</a:t>
            </a:r>
            <a:endParaRPr lang="zh-CN" altLang="en-US"/>
          </a:p>
        </p:txBody>
      </p:sp>
      <p:pic>
        <p:nvPicPr>
          <p:cNvPr id="15" name="图片 14" descr="templates\docerresourceshop\icons\\333438303935353b333633373630363bbcfdcdb7">
            <a:hlinkClick r:id="rId2" action="ppaction://hlinksldjump"/>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57680" y="2364105"/>
            <a:ext cx="2876550" cy="401955"/>
          </a:xfrm>
          <a:prstGeom prst="rect">
            <a:avLst/>
          </a:prstGeom>
          <a:noFill/>
        </p:spPr>
        <p:txBody>
          <a:bodyPr wrap="square" rtlCol="0">
            <a:noAutofit/>
          </a:bodyPr>
          <a:lstStyle/>
          <a:p>
            <a:r>
              <a:rPr lang="zh-CN" altLang="en-US" sz="2000" dirty="0" smtClean="0">
                <a:solidFill>
                  <a:srgbClr val="33495E"/>
                </a:solidFill>
                <a:latin typeface="微软雅黑" panose="020B0503020204020204" pitchFamily="34" charset="-122"/>
                <a:ea typeface="微软雅黑" panose="020B0503020204020204" pitchFamily="34" charset="-122"/>
              </a:rPr>
              <a:t>赛题介绍</a:t>
            </a:r>
            <a:endParaRPr lang="en-US" altLang="zh-CN" sz="2000" dirty="0" smtClean="0">
              <a:solidFill>
                <a:srgbClr val="33495E"/>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1327390" y="2360348"/>
            <a:ext cx="407526" cy="407525"/>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6" name="文本框 17"/>
          <p:cNvSpPr txBox="1"/>
          <p:nvPr/>
        </p:nvSpPr>
        <p:spPr>
          <a:xfrm>
            <a:off x="1277884" y="2364055"/>
            <a:ext cx="549978" cy="400110"/>
          </a:xfrm>
          <a:prstGeom prst="rect">
            <a:avLst/>
          </a:prstGeom>
          <a:noFill/>
        </p:spPr>
        <p:txBody>
          <a:bodyPr wrap="square" rtlCol="0">
            <a:spAutoFit/>
          </a:bodyPr>
          <a:lstStyle/>
          <a:p>
            <a:pPr algn="ctr">
              <a:defRPr/>
            </a:pPr>
            <a:r>
              <a:rPr lang="en-US" altLang="zh-CN" sz="2000" dirty="0">
                <a:solidFill>
                  <a:schemeClr val="bg1"/>
                </a:solidFill>
                <a:latin typeface="微软雅黑" panose="020B0503020204020204" pitchFamily="34" charset="-122"/>
                <a:ea typeface="微软雅黑" panose="020B0503020204020204" pitchFamily="34" charset="-122"/>
                <a:sym typeface="+mn-ea"/>
              </a:rPr>
              <a:t>01</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sp>
        <p:nvSpPr>
          <p:cNvPr id="37" name="圆角矩形 36"/>
          <p:cNvSpPr/>
          <p:nvPr/>
        </p:nvSpPr>
        <p:spPr>
          <a:xfrm>
            <a:off x="1327390" y="3317626"/>
            <a:ext cx="407526" cy="407525"/>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8" name="文本框 17"/>
          <p:cNvSpPr txBox="1"/>
          <p:nvPr/>
        </p:nvSpPr>
        <p:spPr>
          <a:xfrm>
            <a:off x="1292460" y="3321333"/>
            <a:ext cx="549978" cy="400110"/>
          </a:xfrm>
          <a:prstGeom prst="rect">
            <a:avLst/>
          </a:prstGeom>
          <a:noFill/>
        </p:spPr>
        <p:txBody>
          <a:bodyPr wrap="square" rtlCol="0">
            <a:spAutoFit/>
          </a:bodyPr>
          <a:lstStyle/>
          <a:p>
            <a:pPr>
              <a:defRPr/>
            </a:pP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sp>
        <p:nvSpPr>
          <p:cNvPr id="41" name="文本框 10"/>
          <p:cNvSpPr txBox="1"/>
          <p:nvPr/>
        </p:nvSpPr>
        <p:spPr>
          <a:xfrm>
            <a:off x="1772285" y="3315970"/>
            <a:ext cx="2861945" cy="414020"/>
          </a:xfrm>
          <a:prstGeom prst="rect">
            <a:avLst/>
          </a:prstGeom>
          <a:noFill/>
        </p:spPr>
        <p:txBody>
          <a:bodyPr wrap="square" rtlCol="0">
            <a:noAutofit/>
          </a:bodyPr>
          <a:lstStyle/>
          <a:p>
            <a:r>
              <a:rPr lang="zh-CN" altLang="en-US" sz="2000" dirty="0" smtClean="0">
                <a:solidFill>
                  <a:srgbClr val="33495E"/>
                </a:solidFill>
                <a:latin typeface="微软雅黑" panose="020B0503020204020204" pitchFamily="34" charset="-122"/>
                <a:ea typeface="微软雅黑" panose="020B0503020204020204" pitchFamily="34" charset="-122"/>
                <a:sym typeface="+mn-ea"/>
              </a:rPr>
              <a:t>模型介绍</a:t>
            </a:r>
            <a:r>
              <a:rPr lang="zh-CN" altLang="en-US" sz="2000" dirty="0" smtClean="0">
                <a:solidFill>
                  <a:srgbClr val="33495E"/>
                </a:solidFill>
                <a:latin typeface="微软雅黑" panose="020B0503020204020204" pitchFamily="34" charset="-122"/>
                <a:ea typeface="微软雅黑" panose="020B0503020204020204" pitchFamily="34" charset="-122"/>
                <a:sym typeface="+mn-ea"/>
              </a:rPr>
              <a:t>及展示</a:t>
            </a:r>
            <a:endParaRPr lang="zh-CN" altLang="en-US" sz="2000" dirty="0" smtClean="0">
              <a:solidFill>
                <a:srgbClr val="33495E"/>
              </a:solidFill>
              <a:latin typeface="微软雅黑" panose="020B0503020204020204" pitchFamily="34" charset="-122"/>
              <a:ea typeface="微软雅黑" panose="020B0503020204020204" pitchFamily="34" charset="-122"/>
              <a:sym typeface="+mn-ea"/>
            </a:endParaRPr>
          </a:p>
        </p:txBody>
      </p:sp>
      <p:sp>
        <p:nvSpPr>
          <p:cNvPr id="36" name="文本框 10"/>
          <p:cNvSpPr txBox="1"/>
          <p:nvPr/>
        </p:nvSpPr>
        <p:spPr>
          <a:xfrm>
            <a:off x="5834380" y="2364105"/>
            <a:ext cx="2639695" cy="404495"/>
          </a:xfrm>
          <a:prstGeom prst="rect">
            <a:avLst/>
          </a:prstGeom>
          <a:noFill/>
        </p:spPr>
        <p:txBody>
          <a:bodyPr wrap="square" rtlCol="0">
            <a:no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研究方法与思路</a:t>
            </a:r>
            <a:endParaRPr lang="en-US" altLang="zh-CN" sz="2000" dirty="0" smtClean="0">
              <a:solidFill>
                <a:srgbClr val="33495E"/>
              </a:solidFill>
              <a:latin typeface="微软雅黑" panose="020B0503020204020204" pitchFamily="34" charset="-122"/>
              <a:ea typeface="微软雅黑" panose="020B0503020204020204" pitchFamily="34" charset="-122"/>
              <a:sym typeface="+mn-ea"/>
            </a:endParaRPr>
          </a:p>
          <a:p>
            <a:endParaRPr lang="en-US" altLang="zh-CN" sz="2000" dirty="0" smtClean="0">
              <a:solidFill>
                <a:srgbClr val="33495E"/>
              </a:solidFill>
              <a:latin typeface="微软雅黑" panose="020B0503020204020204" pitchFamily="34" charset="-122"/>
              <a:ea typeface="微软雅黑" panose="020B0503020204020204" pitchFamily="34" charset="-122"/>
              <a:sym typeface="+mn-ea"/>
            </a:endParaRPr>
          </a:p>
        </p:txBody>
      </p:sp>
      <p:sp>
        <p:nvSpPr>
          <p:cNvPr id="42" name="圆角矩形 41"/>
          <p:cNvSpPr/>
          <p:nvPr/>
        </p:nvSpPr>
        <p:spPr>
          <a:xfrm>
            <a:off x="5399286" y="2360348"/>
            <a:ext cx="407526" cy="407525"/>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3" name="文本框 17"/>
          <p:cNvSpPr txBox="1"/>
          <p:nvPr/>
        </p:nvSpPr>
        <p:spPr>
          <a:xfrm>
            <a:off x="5349780" y="2364055"/>
            <a:ext cx="549978" cy="400110"/>
          </a:xfrm>
          <a:prstGeom prst="rect">
            <a:avLst/>
          </a:prstGeom>
          <a:noFill/>
        </p:spPr>
        <p:txBody>
          <a:bodyPr wrap="square" rtlCol="0">
            <a:spAutoFit/>
          </a:bodyPr>
          <a:lstStyle/>
          <a:p>
            <a:pPr>
              <a:defRPr/>
            </a:pP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sp>
        <p:nvSpPr>
          <p:cNvPr id="50" name="文本框 10"/>
          <p:cNvSpPr txBox="1"/>
          <p:nvPr/>
        </p:nvSpPr>
        <p:spPr>
          <a:xfrm>
            <a:off x="5834380" y="3318510"/>
            <a:ext cx="2633980" cy="407035"/>
          </a:xfrm>
          <a:prstGeom prst="rect">
            <a:avLst/>
          </a:prstGeom>
          <a:noFill/>
        </p:spPr>
        <p:txBody>
          <a:bodyPr wrap="square" rtlCol="0">
            <a:noAutofit/>
          </a:bodyPr>
          <a:lstStyle/>
          <a:p>
            <a:r>
              <a:rPr lang="zh-CN" altLang="en-US" sz="2000" dirty="0" smtClean="0">
                <a:solidFill>
                  <a:srgbClr val="33495E"/>
                </a:solidFill>
                <a:latin typeface="微软雅黑" panose="020B0503020204020204" pitchFamily="34" charset="-122"/>
                <a:ea typeface="微软雅黑" panose="020B0503020204020204" pitchFamily="34" charset="-122"/>
                <a:sym typeface="+mn-ea"/>
              </a:rPr>
              <a:t>总结与改进</a:t>
            </a:r>
            <a:endParaRPr lang="en-US" altLang="zh-CN" sz="1800" dirty="0" smtClean="0">
              <a:solidFill>
                <a:srgbClr val="33495E"/>
              </a:solidFill>
              <a:latin typeface="微软雅黑" panose="020B0503020204020204" pitchFamily="34" charset="-122"/>
              <a:ea typeface="微软雅黑" panose="020B0503020204020204" pitchFamily="34" charset="-122"/>
              <a:sym typeface="+mn-ea"/>
            </a:endParaRPr>
          </a:p>
          <a:p>
            <a:endParaRPr lang="zh-CN" altLang="en-US" sz="950" dirty="0">
              <a:solidFill>
                <a:srgbClr val="33495E"/>
              </a:solidFill>
              <a:latin typeface="微软雅黑" panose="020B0503020204020204" pitchFamily="34" charset="-122"/>
              <a:ea typeface="微软雅黑" panose="020B0503020204020204" pitchFamily="34" charset="-122"/>
              <a:sym typeface="+mn-ea"/>
            </a:endParaRPr>
          </a:p>
        </p:txBody>
      </p:sp>
      <p:sp>
        <p:nvSpPr>
          <p:cNvPr id="51" name="圆角矩形 50"/>
          <p:cNvSpPr/>
          <p:nvPr/>
        </p:nvSpPr>
        <p:spPr>
          <a:xfrm>
            <a:off x="5399286" y="3317627"/>
            <a:ext cx="407526" cy="407525"/>
          </a:xfrm>
          <a:prstGeom prst="round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2" name="文本框 17"/>
          <p:cNvSpPr txBox="1"/>
          <p:nvPr/>
        </p:nvSpPr>
        <p:spPr>
          <a:xfrm>
            <a:off x="5327746" y="3321334"/>
            <a:ext cx="549978" cy="400110"/>
          </a:xfrm>
          <a:prstGeom prst="rect">
            <a:avLst/>
          </a:prstGeom>
          <a:noFill/>
        </p:spPr>
        <p:txBody>
          <a:bodyPr wrap="square" rtlCol="0">
            <a:spAutoFit/>
          </a:bodyPr>
          <a:lstStyle/>
          <a:p>
            <a:pPr algn="ctr">
              <a:defRPr/>
            </a:pPr>
            <a:r>
              <a:rPr lang="en-US" altLang="zh-CN" sz="2000" dirty="0" smtClean="0">
                <a:solidFill>
                  <a:schemeClr val="bg1"/>
                </a:solidFill>
                <a:latin typeface="微软雅黑" panose="020B0503020204020204" pitchFamily="34" charset="-122"/>
                <a:ea typeface="微软雅黑" panose="020B0503020204020204" pitchFamily="34" charset="-122"/>
                <a:sym typeface="+mn-ea"/>
              </a:rPr>
              <a:t>04</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3648196" y="703339"/>
            <a:ext cx="1847608" cy="769441"/>
          </a:xfrm>
          <a:prstGeom prst="rect">
            <a:avLst/>
          </a:prstGeom>
          <a:noFill/>
        </p:spPr>
        <p:txBody>
          <a:bodyPr wrap="square" rtlCol="0">
            <a:spAutoFit/>
          </a:bodyPr>
          <a:lstStyle/>
          <a:p>
            <a:pPr algn="ctr"/>
            <a:r>
              <a:rPr lang="zh-CN" altLang="en-US" sz="4400" spc="-225" dirty="0">
                <a:solidFill>
                  <a:srgbClr val="33495E"/>
                </a:solidFill>
                <a:latin typeface="微软雅黑" panose="020B0503020204020204" pitchFamily="34" charset="-122"/>
                <a:ea typeface="微软雅黑" panose="020B0503020204020204" pitchFamily="34" charset="-122"/>
                <a:sym typeface="+mn-ea"/>
              </a:rPr>
              <a:t>目 录</a:t>
            </a:r>
            <a:endParaRPr lang="zh-CN" altLang="en-US" sz="4400" spc="-225" dirty="0">
              <a:solidFill>
                <a:srgbClr val="33495E"/>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3733745" y="1376257"/>
            <a:ext cx="1676510" cy="369332"/>
          </a:xfrm>
          <a:prstGeom prst="rect">
            <a:avLst/>
          </a:prstGeom>
          <a:noFill/>
        </p:spPr>
        <p:txBody>
          <a:bodyPr vert="horz" wrap="square" rtlCol="0">
            <a:spAutoFit/>
          </a:bodyPr>
          <a:lstStyle/>
          <a:p>
            <a:pPr algn="ctr"/>
            <a:r>
              <a:rPr lang="en-US" altLang="zh-CN" sz="1800" dirty="0">
                <a:solidFill>
                  <a:srgbClr val="33495E"/>
                </a:solidFill>
                <a:latin typeface="微软雅黑" panose="020B0503020204020204" pitchFamily="34" charset="-122"/>
                <a:ea typeface="微软雅黑" panose="020B0503020204020204" pitchFamily="34" charset="-122"/>
              </a:rPr>
              <a:t>CONTENTS</a:t>
            </a:r>
            <a:endParaRPr lang="en-US" altLang="zh-CN" sz="1800" dirty="0">
              <a:solidFill>
                <a:srgbClr val="33495E"/>
              </a:solidFill>
              <a:latin typeface="微软雅黑" panose="020B0503020204020204" pitchFamily="34" charset="-122"/>
              <a:ea typeface="微软雅黑" panose="020B0503020204020204" pitchFamily="34" charset="-122"/>
            </a:endParaRPr>
          </a:p>
        </p:txBody>
      </p:sp>
      <p:sp>
        <p:nvSpPr>
          <p:cNvPr id="2" name="矩形 1"/>
          <p:cNvSpPr/>
          <p:nvPr/>
        </p:nvSpPr>
        <p:spPr>
          <a:xfrm>
            <a:off x="4261623" y="1785578"/>
            <a:ext cx="620754"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495E"/>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提升树</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1080135" y="1256665"/>
            <a:ext cx="6708775" cy="1239520"/>
          </a:xfrm>
          <a:prstGeom prst="rect">
            <a:avLst/>
          </a:prstGeom>
          <a:noFill/>
        </p:spPr>
        <p:txBody>
          <a:bodyPr wrap="square" rtlCol="0">
            <a:noAutofit/>
          </a:bodyPr>
          <a:p>
            <a:pPr>
              <a:lnSpc>
                <a:spcPct val="150000"/>
              </a:lnSpc>
            </a:pPr>
            <a:r>
              <a:rPr lang="zh-CN" altLang="en-US" sz="1800"/>
              <a:t>提升树</a:t>
            </a:r>
            <a:endParaRPr lang="zh-CN" altLang="en-US" sz="1200"/>
          </a:p>
          <a:p>
            <a:pPr>
              <a:lnSpc>
                <a:spcPct val="150000"/>
              </a:lnSpc>
            </a:pPr>
            <a:r>
              <a:rPr lang="zh-CN" altLang="en-US"/>
              <a:t>以决策树（分类树或者回归树）为基函数的提升方法称为提升决策树</a:t>
            </a:r>
            <a:r>
              <a:rPr lang="en-US" altLang="zh-CN"/>
              <a:t> </a:t>
            </a:r>
            <a:r>
              <a:rPr lang="zh-CN" altLang="en-US"/>
              <a:t>（Boosting Decision Tree），简称提升树（Boosting Tree）。</a:t>
            </a:r>
            <a:endParaRPr lang="zh-CN" altLang="en-US"/>
          </a:p>
        </p:txBody>
      </p:sp>
      <p:sp>
        <p:nvSpPr>
          <p:cNvPr id="7" name="文本框 6"/>
          <p:cNvSpPr txBox="1"/>
          <p:nvPr/>
        </p:nvSpPr>
        <p:spPr>
          <a:xfrm>
            <a:off x="1080135" y="2496185"/>
            <a:ext cx="6461760" cy="848360"/>
          </a:xfrm>
          <a:prstGeom prst="rect">
            <a:avLst/>
          </a:prstGeom>
          <a:noFill/>
        </p:spPr>
        <p:txBody>
          <a:bodyPr wrap="square" rtlCol="0">
            <a:noAutofit/>
          </a:bodyPr>
          <a:p>
            <a:pPr>
              <a:lnSpc>
                <a:spcPct val="150000"/>
              </a:lnSpc>
            </a:pPr>
            <a:r>
              <a:rPr lang="zh-CN" altLang="en-US" sz="1800">
                <a:sym typeface="+mn-ea"/>
              </a:rPr>
              <a:t>提升树模型</a:t>
            </a:r>
            <a:endParaRPr lang="zh-CN" altLang="en-US" sz="1800"/>
          </a:p>
          <a:p>
            <a:pPr>
              <a:lnSpc>
                <a:spcPct val="150000"/>
              </a:lnSpc>
            </a:pPr>
            <a:r>
              <a:rPr lang="zh-CN" altLang="en-US">
                <a:sym typeface="+mn-ea"/>
              </a:rPr>
              <a:t>提升树模型可以表示为决策树的加法模型∶</a:t>
            </a:r>
            <a:endParaRPr lang="zh-CN" altLang="en-US"/>
          </a:p>
        </p:txBody>
      </p:sp>
      <p:graphicFrame>
        <p:nvGraphicFramePr>
          <p:cNvPr id="8" name="对象 7">
            <a:hlinkClick r:id="" action="ppaction://ole?verb="/>
          </p:cNvPr>
          <p:cNvGraphicFramePr>
            <a:graphicFrameLocks noChangeAspect="1"/>
          </p:cNvGraphicFramePr>
          <p:nvPr/>
        </p:nvGraphicFramePr>
        <p:xfrm>
          <a:off x="3221355" y="3446145"/>
          <a:ext cx="1954530" cy="810260"/>
        </p:xfrm>
        <a:graphic>
          <a:graphicData uri="http://schemas.openxmlformats.org/presentationml/2006/ole">
            <mc:AlternateContent xmlns:mc="http://schemas.openxmlformats.org/markup-compatibility/2006">
              <mc:Choice xmlns:v="urn:schemas-microsoft-com:vml" Requires="v">
                <p:oleObj spid="_x0000_s2049" name="" r:id="rId1" imgW="1041400" imgH="431800" progId="Equation.KSEE3">
                  <p:embed/>
                </p:oleObj>
              </mc:Choice>
              <mc:Fallback>
                <p:oleObj name="" r:id="rId1" imgW="1041400" imgH="431800" progId="Equation.KSEE3">
                  <p:embed/>
                  <p:pic>
                    <p:nvPicPr>
                      <p:cNvPr id="0" name="图片 2048"/>
                      <p:cNvPicPr/>
                      <p:nvPr/>
                    </p:nvPicPr>
                    <p:blipFill>
                      <a:blip r:embed="rId2"/>
                      <a:stretch>
                        <a:fillRect/>
                      </a:stretch>
                    </p:blipFill>
                    <p:spPr>
                      <a:xfrm>
                        <a:off x="3221355" y="3446145"/>
                        <a:ext cx="1954530" cy="810260"/>
                      </a:xfrm>
                      <a:prstGeom prst="rect">
                        <a:avLst/>
                      </a:prstGeom>
                    </p:spPr>
                  </p:pic>
                </p:oleObj>
              </mc:Fallback>
            </mc:AlternateContent>
          </a:graphicData>
        </a:graphic>
      </p:graphicFrame>
      <p:pic>
        <p:nvPicPr>
          <p:cNvPr id="15" name="图片 14" descr="templates\docerresourceshop\icons\\333438303935353b333633373630363bbcfdcdb7">
            <a:hlinkClick r:id="rId3" action="ppaction://hlinksldjump"/>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残差</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33780" y="1174750"/>
            <a:ext cx="3891280" cy="737235"/>
          </a:xfrm>
          <a:prstGeom prst="rect">
            <a:avLst/>
          </a:prstGeom>
          <a:noFill/>
        </p:spPr>
        <p:txBody>
          <a:bodyPr wrap="square" rtlCol="0">
            <a:spAutoFit/>
          </a:bodyPr>
          <a:p>
            <a:pPr>
              <a:lnSpc>
                <a:spcPct val="150000"/>
              </a:lnSpc>
            </a:pPr>
            <a:r>
              <a:rPr lang="zh-CN" altLang="en-US" b="1"/>
              <a:t>Boosting Tree的残差：</a:t>
            </a:r>
            <a:endParaRPr lang="zh-CN" altLang="en-US" b="1"/>
          </a:p>
          <a:p>
            <a:pPr>
              <a:lnSpc>
                <a:spcPct val="150000"/>
              </a:lnSpc>
            </a:pPr>
            <a:r>
              <a:rPr lang="en-US" altLang="zh-CN"/>
              <a:t>      </a:t>
            </a:r>
            <a:r>
              <a:rPr lang="zh-CN" altLang="en-US"/>
              <a:t>残差（Residual）是真实值与预测值的差。</a:t>
            </a:r>
            <a:endParaRPr lang="zh-CN" altLang="en-US"/>
          </a:p>
        </p:txBody>
      </p:sp>
      <p:sp>
        <p:nvSpPr>
          <p:cNvPr id="8" name="文本框 7"/>
          <p:cNvSpPr txBox="1"/>
          <p:nvPr/>
        </p:nvSpPr>
        <p:spPr>
          <a:xfrm>
            <a:off x="1033780" y="2280285"/>
            <a:ext cx="3891280" cy="737235"/>
          </a:xfrm>
          <a:prstGeom prst="rect">
            <a:avLst/>
          </a:prstGeom>
          <a:noFill/>
        </p:spPr>
        <p:txBody>
          <a:bodyPr wrap="square" rtlCol="0">
            <a:spAutoFit/>
          </a:bodyPr>
          <a:p>
            <a:pPr>
              <a:lnSpc>
                <a:spcPct val="150000"/>
              </a:lnSpc>
            </a:pPr>
            <a:r>
              <a:rPr lang="en-US" altLang="zh-CN" b="1"/>
              <a:t>GBDT</a:t>
            </a:r>
            <a:r>
              <a:rPr lang="zh-CN" altLang="en-US" b="1"/>
              <a:t>的残差：</a:t>
            </a:r>
            <a:endParaRPr lang="zh-CN" altLang="en-US" b="1"/>
          </a:p>
          <a:p>
            <a:pPr>
              <a:lnSpc>
                <a:spcPct val="150000"/>
              </a:lnSpc>
            </a:pPr>
            <a:r>
              <a:rPr lang="en-US" altLang="zh-CN"/>
              <a:t>      </a:t>
            </a:r>
            <a:r>
              <a:rPr lang="zh-CN" altLang="en-US"/>
              <a:t>用负梯度近似模拟残差</a:t>
            </a:r>
            <a:r>
              <a:rPr lang="zh-CN" altLang="en-US"/>
              <a:t>。</a:t>
            </a:r>
            <a:endParaRPr lang="zh-CN" altLang="en-US"/>
          </a:p>
        </p:txBody>
      </p:sp>
      <p:sp>
        <p:nvSpPr>
          <p:cNvPr id="9" name="矩形 8"/>
          <p:cNvSpPr/>
          <p:nvPr/>
        </p:nvSpPr>
        <p:spPr>
          <a:xfrm>
            <a:off x="1033780" y="3173095"/>
            <a:ext cx="6009640" cy="1062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marL="285750" indent="-285750" algn="l">
              <a:lnSpc>
                <a:spcPct val="150000"/>
              </a:lnSpc>
              <a:buFont typeface="Wingdings" panose="05000000000000000000" charset="0"/>
              <a:buChar char="Ø"/>
            </a:pPr>
            <a:r>
              <a:rPr lang="zh-CN" altLang="en-US"/>
              <a:t>损失函数是指数损失、平方损失，每一步容易优化。</a:t>
            </a:r>
            <a:endParaRPr lang="zh-CN" altLang="en-US"/>
          </a:p>
          <a:p>
            <a:pPr marL="285750" indent="-285750" algn="l">
              <a:lnSpc>
                <a:spcPct val="150000"/>
              </a:lnSpc>
              <a:buFont typeface="Wingdings" panose="05000000000000000000" charset="0"/>
              <a:buChar char="Ø"/>
            </a:pPr>
            <a:r>
              <a:rPr lang="zh-CN" altLang="en-US"/>
              <a:t>一般损失函数，每一步优化并不那么容易，所以用负梯度近似逼近。</a:t>
            </a:r>
            <a:endParaRPr lang="zh-CN" altLang="en-US"/>
          </a:p>
        </p:txBody>
      </p:sp>
      <p:graphicFrame>
        <p:nvGraphicFramePr>
          <p:cNvPr id="10" name="对象 9">
            <a:hlinkClick r:id="" action="ppaction://ole?verb="/>
          </p:cNvPr>
          <p:cNvGraphicFramePr>
            <a:graphicFrameLocks noChangeAspect="1"/>
          </p:cNvGraphicFramePr>
          <p:nvPr/>
        </p:nvGraphicFramePr>
        <p:xfrm>
          <a:off x="4505325" y="2691130"/>
          <a:ext cx="2924810" cy="266065"/>
        </p:xfrm>
        <a:graphic>
          <a:graphicData uri="http://schemas.openxmlformats.org/presentationml/2006/ole">
            <mc:AlternateContent xmlns:mc="http://schemas.openxmlformats.org/markup-compatibility/2006">
              <mc:Choice xmlns:v="urn:schemas-microsoft-com:vml" Requires="v">
                <p:oleObj spid="_x0000_s3073" name="" r:id="rId1" imgW="2527300" imgH="228600" progId="Equation.KSEE3">
                  <p:embed/>
                </p:oleObj>
              </mc:Choice>
              <mc:Fallback>
                <p:oleObj name="" r:id="rId1" imgW="2527300" imgH="228600" progId="Equation.KSEE3">
                  <p:embed/>
                  <p:pic>
                    <p:nvPicPr>
                      <p:cNvPr id="0" name="图片 3072"/>
                      <p:cNvPicPr/>
                      <p:nvPr/>
                    </p:nvPicPr>
                    <p:blipFill>
                      <a:blip r:embed="rId2"/>
                      <a:stretch>
                        <a:fillRect/>
                      </a:stretch>
                    </p:blipFill>
                    <p:spPr>
                      <a:xfrm>
                        <a:off x="4505325" y="2691130"/>
                        <a:ext cx="2924810" cy="266065"/>
                      </a:xfrm>
                      <a:prstGeom prst="rect">
                        <a:avLst/>
                      </a:prstGeom>
                    </p:spPr>
                  </p:pic>
                </p:oleObj>
              </mc:Fallback>
            </mc:AlternateContent>
          </a:graphicData>
        </a:graphic>
      </p:graphicFrame>
      <p:pic>
        <p:nvPicPr>
          <p:cNvPr id="15" name="图片 14" descr="templates\docerresourceshop\icons\\333438303935353b333633373630363bbcfdcdb7">
            <a:hlinkClick r:id="rId3" action="ppaction://hlinksldjump"/>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算法</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graphicFrame>
        <p:nvGraphicFramePr>
          <p:cNvPr id="6" name="对象 5">
            <a:hlinkClick r:id="" action="ppaction://ole?verb="/>
          </p:cNvPr>
          <p:cNvGraphicFramePr>
            <a:graphicFrameLocks noChangeAspect="1"/>
          </p:cNvGraphicFramePr>
          <p:nvPr/>
        </p:nvGraphicFramePr>
        <p:xfrm>
          <a:off x="974725" y="1107440"/>
          <a:ext cx="6473190" cy="554355"/>
        </p:xfrm>
        <a:graphic>
          <a:graphicData uri="http://schemas.openxmlformats.org/presentationml/2006/ole">
            <mc:AlternateContent xmlns:mc="http://schemas.openxmlformats.org/markup-compatibility/2006">
              <mc:Choice xmlns:v="urn:schemas-microsoft-com:vml" Requires="v">
                <p:oleObj spid="_x0000_s4097" name="" r:id="rId1" imgW="5930900" imgH="508000" progId="Equation.KSEE3">
                  <p:embed/>
                </p:oleObj>
              </mc:Choice>
              <mc:Fallback>
                <p:oleObj name="" r:id="rId1" imgW="5930900" imgH="508000" progId="Equation.KSEE3">
                  <p:embed/>
                  <p:pic>
                    <p:nvPicPr>
                      <p:cNvPr id="0" name="图片 4096"/>
                      <p:cNvPicPr/>
                      <p:nvPr/>
                    </p:nvPicPr>
                    <p:blipFill>
                      <a:blip r:embed="rId2"/>
                      <a:stretch>
                        <a:fillRect/>
                      </a:stretch>
                    </p:blipFill>
                    <p:spPr>
                      <a:xfrm>
                        <a:off x="974725" y="1107440"/>
                        <a:ext cx="6473190" cy="554355"/>
                      </a:xfrm>
                      <a:prstGeom prst="rect">
                        <a:avLst/>
                      </a:prstGeom>
                    </p:spPr>
                  </p:pic>
                </p:oleObj>
              </mc:Fallback>
            </mc:AlternateContent>
          </a:graphicData>
        </a:graphic>
      </p:graphicFrame>
      <p:sp>
        <p:nvSpPr>
          <p:cNvPr id="7" name="文本框 6"/>
          <p:cNvSpPr txBox="1"/>
          <p:nvPr/>
        </p:nvSpPr>
        <p:spPr>
          <a:xfrm>
            <a:off x="974725" y="1661795"/>
            <a:ext cx="3180080" cy="306705"/>
          </a:xfrm>
          <a:prstGeom prst="rect">
            <a:avLst/>
          </a:prstGeom>
          <a:noFill/>
        </p:spPr>
        <p:txBody>
          <a:bodyPr wrap="square" rtlCol="0">
            <a:spAutoFit/>
          </a:bodyPr>
          <a:p>
            <a:r>
              <a:rPr lang="zh-CN" altLang="en-US" b="1"/>
              <a:t>第一步：初始化弱学习器</a:t>
            </a:r>
            <a:endParaRPr lang="zh-CN" altLang="en-US" b="1"/>
          </a:p>
        </p:txBody>
      </p:sp>
      <p:pic>
        <p:nvPicPr>
          <p:cNvPr id="8" name="图片 7"/>
          <p:cNvPicPr>
            <a:picLocks noChangeAspect="1"/>
          </p:cNvPicPr>
          <p:nvPr/>
        </p:nvPicPr>
        <p:blipFill>
          <a:blip r:embed="rId3"/>
          <a:stretch>
            <a:fillRect/>
          </a:stretch>
        </p:blipFill>
        <p:spPr>
          <a:xfrm>
            <a:off x="3034030" y="1905000"/>
            <a:ext cx="1919605" cy="456565"/>
          </a:xfrm>
          <a:prstGeom prst="rect">
            <a:avLst/>
          </a:prstGeom>
        </p:spPr>
      </p:pic>
      <p:sp>
        <p:nvSpPr>
          <p:cNvPr id="9" name="文本框 8"/>
          <p:cNvSpPr txBox="1"/>
          <p:nvPr/>
        </p:nvSpPr>
        <p:spPr>
          <a:xfrm>
            <a:off x="1407160" y="2332355"/>
            <a:ext cx="6329680" cy="368300"/>
          </a:xfrm>
          <a:prstGeom prst="rect">
            <a:avLst/>
          </a:prstGeom>
          <a:noFill/>
        </p:spPr>
        <p:txBody>
          <a:bodyPr wrap="square" rtlCol="0">
            <a:spAutoFit/>
          </a:bodyPr>
          <a:p>
            <a:pPr>
              <a:lnSpc>
                <a:spcPct val="150000"/>
              </a:lnSpc>
            </a:pPr>
            <a:r>
              <a:rPr lang="zh-CN" altLang="en-US" sz="1200"/>
              <a:t>假设取损失函数为平方损失。因为平方损失函数是一个凸函数，直接对c求导∶</a:t>
            </a:r>
            <a:endParaRPr lang="zh-CN" altLang="en-US" sz="1200"/>
          </a:p>
        </p:txBody>
      </p:sp>
      <p:pic>
        <p:nvPicPr>
          <p:cNvPr id="10" name="图片 9"/>
          <p:cNvPicPr>
            <a:picLocks noChangeAspect="1"/>
          </p:cNvPicPr>
          <p:nvPr/>
        </p:nvPicPr>
        <p:blipFill>
          <a:blip r:embed="rId4"/>
          <a:stretch>
            <a:fillRect/>
          </a:stretch>
        </p:blipFill>
        <p:spPr>
          <a:xfrm>
            <a:off x="3034030" y="2690495"/>
            <a:ext cx="2628900" cy="548640"/>
          </a:xfrm>
          <a:prstGeom prst="rect">
            <a:avLst/>
          </a:prstGeom>
        </p:spPr>
      </p:pic>
      <p:sp>
        <p:nvSpPr>
          <p:cNvPr id="11" name="文本框 10"/>
          <p:cNvSpPr txBox="1"/>
          <p:nvPr/>
        </p:nvSpPr>
        <p:spPr>
          <a:xfrm>
            <a:off x="1407160" y="3165475"/>
            <a:ext cx="6329680" cy="368300"/>
          </a:xfrm>
          <a:prstGeom prst="rect">
            <a:avLst/>
          </a:prstGeom>
          <a:noFill/>
        </p:spPr>
        <p:txBody>
          <a:bodyPr wrap="square" rtlCol="0">
            <a:spAutoFit/>
          </a:bodyPr>
          <a:p>
            <a:pPr>
              <a:lnSpc>
                <a:spcPct val="150000"/>
              </a:lnSpc>
            </a:pPr>
            <a:r>
              <a:rPr lang="zh-CN" altLang="en-US" sz="1200"/>
              <a:t>令导数等于0，得∶</a:t>
            </a:r>
            <a:endParaRPr lang="zh-CN" altLang="en-US" sz="1200"/>
          </a:p>
        </p:txBody>
      </p:sp>
      <p:pic>
        <p:nvPicPr>
          <p:cNvPr id="12" name="图片 11"/>
          <p:cNvPicPr>
            <a:picLocks noChangeAspect="1"/>
          </p:cNvPicPr>
          <p:nvPr/>
        </p:nvPicPr>
        <p:blipFill>
          <a:blip r:embed="rId5"/>
          <a:stretch>
            <a:fillRect/>
          </a:stretch>
        </p:blipFill>
        <p:spPr>
          <a:xfrm>
            <a:off x="3555365" y="3305175"/>
            <a:ext cx="967740" cy="525780"/>
          </a:xfrm>
          <a:prstGeom prst="rect">
            <a:avLst/>
          </a:prstGeom>
        </p:spPr>
      </p:pic>
      <p:sp>
        <p:nvSpPr>
          <p:cNvPr id="14" name="文本框 13"/>
          <p:cNvSpPr txBox="1"/>
          <p:nvPr/>
        </p:nvSpPr>
        <p:spPr>
          <a:xfrm>
            <a:off x="1407160" y="3830955"/>
            <a:ext cx="6329680" cy="368300"/>
          </a:xfrm>
          <a:prstGeom prst="rect">
            <a:avLst/>
          </a:prstGeom>
          <a:noFill/>
        </p:spPr>
        <p:txBody>
          <a:bodyPr wrap="square" rtlCol="0">
            <a:spAutoFit/>
          </a:bodyPr>
          <a:p>
            <a:pPr>
              <a:lnSpc>
                <a:spcPct val="150000"/>
              </a:lnSpc>
            </a:pPr>
            <a:r>
              <a:rPr lang="zh-CN" altLang="en-US" sz="1200"/>
              <a:t>所以初始化时，c取值为所有训练样本标签值的均值。此时得到初始学习器∶</a:t>
            </a:r>
            <a:endParaRPr lang="zh-CN" altLang="en-US" sz="1200"/>
          </a:p>
        </p:txBody>
      </p:sp>
      <p:graphicFrame>
        <p:nvGraphicFramePr>
          <p:cNvPr id="15" name="对象 14">
            <a:hlinkClick r:id="" action="ppaction://ole?verb="/>
          </p:cNvPr>
          <p:cNvGraphicFramePr>
            <a:graphicFrameLocks noChangeAspect="1"/>
          </p:cNvGraphicFramePr>
          <p:nvPr/>
        </p:nvGraphicFramePr>
        <p:xfrm>
          <a:off x="3623310" y="4267835"/>
          <a:ext cx="741045" cy="302895"/>
        </p:xfrm>
        <a:graphic>
          <a:graphicData uri="http://schemas.openxmlformats.org/presentationml/2006/ole">
            <mc:AlternateContent xmlns:mc="http://schemas.openxmlformats.org/markup-compatibility/2006">
              <mc:Choice xmlns:v="urn:schemas-microsoft-com:vml" Requires="v">
                <p:oleObj spid="_x0000_s4098" name="" r:id="rId6" imgW="558800" imgH="228600" progId="Equation.KSEE3">
                  <p:embed/>
                </p:oleObj>
              </mc:Choice>
              <mc:Fallback>
                <p:oleObj name="" r:id="rId6" imgW="558800" imgH="228600" progId="Equation.KSEE3">
                  <p:embed/>
                  <p:pic>
                    <p:nvPicPr>
                      <p:cNvPr id="0" name="图片 4097"/>
                      <p:cNvPicPr/>
                      <p:nvPr/>
                    </p:nvPicPr>
                    <p:blipFill>
                      <a:blip r:embed="rId7"/>
                      <a:stretch>
                        <a:fillRect/>
                      </a:stretch>
                    </p:blipFill>
                    <p:spPr>
                      <a:xfrm>
                        <a:off x="3623310" y="4267835"/>
                        <a:ext cx="741045" cy="30289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5956300" y="1555115"/>
          <a:ext cx="1900555" cy="172720"/>
        </p:xfrm>
        <a:graphic>
          <a:graphicData uri="http://schemas.openxmlformats.org/presentationml/2006/ole">
            <mc:AlternateContent xmlns:mc="http://schemas.openxmlformats.org/markup-compatibility/2006">
              <mc:Choice xmlns:v="urn:schemas-microsoft-com:vml" Requires="v">
                <p:oleObj spid="_x0000_s3073" name="" r:id="rId8" imgW="2527300" imgH="228600" progId="Equation.KSEE3">
                  <p:embed/>
                </p:oleObj>
              </mc:Choice>
              <mc:Fallback>
                <p:oleObj name="" r:id="rId8" imgW="2527300" imgH="228600" progId="Equation.KSEE3">
                  <p:embed/>
                  <p:pic>
                    <p:nvPicPr>
                      <p:cNvPr id="0" name="图片 3072"/>
                      <p:cNvPicPr/>
                      <p:nvPr/>
                    </p:nvPicPr>
                    <p:blipFill>
                      <a:blip r:embed="rId9"/>
                      <a:stretch>
                        <a:fillRect/>
                      </a:stretch>
                    </p:blipFill>
                    <p:spPr>
                      <a:xfrm>
                        <a:off x="5956300" y="1555115"/>
                        <a:ext cx="1900555" cy="172720"/>
                      </a:xfrm>
                      <a:prstGeom prst="rect">
                        <a:avLst/>
                      </a:prstGeom>
                    </p:spPr>
                  </p:pic>
                </p:oleObj>
              </mc:Fallback>
            </mc:AlternateContent>
          </a:graphicData>
        </a:graphic>
      </p:graphicFrame>
      <p:cxnSp>
        <p:nvCxnSpPr>
          <p:cNvPr id="4" name="直接箭头连接符 3"/>
          <p:cNvCxnSpPr>
            <a:endCxn id="3" idx="0"/>
          </p:cNvCxnSpPr>
          <p:nvPr/>
        </p:nvCxnSpPr>
        <p:spPr>
          <a:xfrm>
            <a:off x="6845935" y="1365885"/>
            <a:ext cx="60960" cy="18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10"/>
          <p:cNvSpPr txBox="1"/>
          <p:nvPr/>
        </p:nvSpPr>
        <p:spPr>
          <a:xfrm>
            <a:off x="484782" y="465352"/>
            <a:ext cx="273630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算法</a:t>
            </a:r>
            <a:endParaRPr lang="zh-CN" altLang="en-US" sz="2000" dirty="0">
              <a:solidFill>
                <a:srgbClr val="33495E"/>
              </a:solidFill>
              <a:latin typeface="微软雅黑" panose="020B0503020204020204" pitchFamily="34" charset="-122"/>
              <a:ea typeface="微软雅黑" panose="020B0503020204020204" pitchFamily="34" charset="-122"/>
              <a:sym typeface="+mn-ea"/>
            </a:endParaRPr>
          </a:p>
        </p:txBody>
      </p:sp>
      <p:sp>
        <p:nvSpPr>
          <p:cNvPr id="24" name="TextBox 14"/>
          <p:cNvSpPr txBox="1">
            <a:spLocks noChangeArrowheads="1"/>
          </p:cNvSpPr>
          <p:nvPr/>
        </p:nvSpPr>
        <p:spPr bwMode="auto">
          <a:xfrm>
            <a:off x="6171332" y="1994504"/>
            <a:ext cx="13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工程样机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文本框 10"/>
          <p:cNvSpPr txBox="1"/>
          <p:nvPr/>
        </p:nvSpPr>
        <p:spPr>
          <a:xfrm>
            <a:off x="5845452" y="465352"/>
            <a:ext cx="2736302" cy="398780"/>
          </a:xfrm>
          <a:prstGeom prst="rect">
            <a:avLst/>
          </a:prstGeom>
          <a:noFill/>
        </p:spPr>
        <p:txBody>
          <a:bodyPr wrap="square" rtlCol="0">
            <a:spAutoFit/>
          </a:bodyPr>
          <a:p>
            <a:pPr lvl="0" algn="r"/>
            <a:r>
              <a:rPr lang="zh-CN" altLang="en-US" sz="2000" dirty="0">
                <a:solidFill>
                  <a:srgbClr val="192A32"/>
                </a:solidFill>
                <a:uFillTx/>
                <a:latin typeface="微软雅黑" panose="020B0503020204020204" pitchFamily="34" charset="-122"/>
                <a:ea typeface="微软雅黑" panose="020B0503020204020204" pitchFamily="34" charset="-122"/>
                <a:sym typeface="+mn-ea"/>
              </a:rPr>
              <a:t>GBDT模型</a:t>
            </a:r>
            <a:endParaRPr lang="zh-CN" altLang="en-US" sz="2000" dirty="0">
              <a:solidFill>
                <a:srgbClr val="192A32"/>
              </a:solidFill>
              <a:uFillTx/>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103630" y="1113790"/>
            <a:ext cx="5819140" cy="306705"/>
          </a:xfrm>
          <a:prstGeom prst="rect">
            <a:avLst/>
          </a:prstGeom>
          <a:noFill/>
        </p:spPr>
        <p:txBody>
          <a:bodyPr wrap="square" rtlCol="0">
            <a:spAutoFit/>
          </a:bodyPr>
          <a:p>
            <a:r>
              <a:rPr lang="zh-CN" altLang="en-US" b="1"/>
              <a:t>第二步：</a:t>
            </a:r>
            <a:r>
              <a:rPr lang="zh-CN" altLang="en-US" b="1"/>
              <a:t>迭代训练m=1，2，…，M棵树</a:t>
            </a:r>
            <a:endParaRPr lang="zh-CN" altLang="en-US" b="1"/>
          </a:p>
        </p:txBody>
      </p:sp>
      <p:sp>
        <p:nvSpPr>
          <p:cNvPr id="4" name="文本框 3"/>
          <p:cNvSpPr txBox="1"/>
          <p:nvPr/>
        </p:nvSpPr>
        <p:spPr>
          <a:xfrm>
            <a:off x="1103630" y="3930015"/>
            <a:ext cx="5819140" cy="306705"/>
          </a:xfrm>
          <a:prstGeom prst="rect">
            <a:avLst/>
          </a:prstGeom>
          <a:noFill/>
        </p:spPr>
        <p:txBody>
          <a:bodyPr wrap="square" rtlCol="0">
            <a:spAutoFit/>
          </a:bodyPr>
          <a:p>
            <a:r>
              <a:rPr lang="zh-CN" altLang="en-US" b="1"/>
              <a:t>第</a:t>
            </a:r>
            <a:r>
              <a:rPr lang="zh-CN" altLang="en-US" b="1"/>
              <a:t>三步：得到最终学习器GBDT</a:t>
            </a:r>
            <a:endParaRPr lang="zh-CN" altLang="en-US" b="1"/>
          </a:p>
        </p:txBody>
      </p:sp>
      <p:pic>
        <p:nvPicPr>
          <p:cNvPr id="5" name="图片 4"/>
          <p:cNvPicPr>
            <a:picLocks noChangeAspect="1"/>
          </p:cNvPicPr>
          <p:nvPr/>
        </p:nvPicPr>
        <p:blipFill>
          <a:blip r:embed="rId1"/>
          <a:stretch>
            <a:fillRect/>
          </a:stretch>
        </p:blipFill>
        <p:spPr>
          <a:xfrm>
            <a:off x="3342640" y="4210685"/>
            <a:ext cx="2811780" cy="449580"/>
          </a:xfrm>
          <a:prstGeom prst="rect">
            <a:avLst/>
          </a:prstGeom>
        </p:spPr>
      </p:pic>
      <p:sp>
        <p:nvSpPr>
          <p:cNvPr id="6" name="文本框 5"/>
          <p:cNvSpPr txBox="1"/>
          <p:nvPr/>
        </p:nvSpPr>
        <p:spPr>
          <a:xfrm>
            <a:off x="1482725" y="1420495"/>
            <a:ext cx="5937885" cy="275590"/>
          </a:xfrm>
          <a:prstGeom prst="rect">
            <a:avLst/>
          </a:prstGeom>
          <a:noFill/>
        </p:spPr>
        <p:txBody>
          <a:bodyPr wrap="square" rtlCol="0">
            <a:spAutoFit/>
          </a:bodyPr>
          <a:p>
            <a:r>
              <a:rPr lang="zh-CN" altLang="en-US" sz="1200"/>
              <a:t>（</a:t>
            </a:r>
            <a:r>
              <a:rPr lang="en-US" altLang="zh-CN" sz="1200"/>
              <a:t>a</a:t>
            </a:r>
            <a:r>
              <a:rPr lang="zh-CN" altLang="en-US" sz="1200"/>
              <a:t>）对每个样本i=1，2，…，N，计算负梯度，即残差∶</a:t>
            </a:r>
            <a:endParaRPr lang="zh-CN" altLang="en-US" sz="1200"/>
          </a:p>
        </p:txBody>
      </p:sp>
      <p:pic>
        <p:nvPicPr>
          <p:cNvPr id="8" name="图片 7"/>
          <p:cNvPicPr>
            <a:picLocks noChangeAspect="1"/>
          </p:cNvPicPr>
          <p:nvPr/>
        </p:nvPicPr>
        <p:blipFill>
          <a:blip r:embed="rId2"/>
          <a:stretch>
            <a:fillRect/>
          </a:stretch>
        </p:blipFill>
        <p:spPr>
          <a:xfrm>
            <a:off x="5408295" y="1276350"/>
            <a:ext cx="2133600" cy="563880"/>
          </a:xfrm>
          <a:prstGeom prst="rect">
            <a:avLst/>
          </a:prstGeom>
        </p:spPr>
      </p:pic>
      <p:sp>
        <p:nvSpPr>
          <p:cNvPr id="10" name="文本框 9"/>
          <p:cNvSpPr txBox="1"/>
          <p:nvPr/>
        </p:nvSpPr>
        <p:spPr>
          <a:xfrm>
            <a:off x="1482725" y="1840230"/>
            <a:ext cx="6234430" cy="645160"/>
          </a:xfrm>
          <a:prstGeom prst="rect">
            <a:avLst/>
          </a:prstGeom>
          <a:noFill/>
        </p:spPr>
        <p:txBody>
          <a:bodyPr wrap="square" rtlCol="0">
            <a:spAutoFit/>
          </a:bodyPr>
          <a:p>
            <a:r>
              <a:rPr lang="zh-CN" altLang="en-US" sz="1200"/>
              <a:t>（</a:t>
            </a:r>
            <a:r>
              <a:rPr lang="en-US" altLang="zh-CN" sz="1200"/>
              <a:t>b</a:t>
            </a:r>
            <a:r>
              <a:rPr lang="zh-CN" altLang="en-US" sz="1200"/>
              <a:t>）将上步（a）得到的残差</a:t>
            </a:r>
            <a:r>
              <a:rPr lang="en-US" altLang="zh-CN" sz="1200"/>
              <a:t>r</a:t>
            </a:r>
            <a:r>
              <a:rPr lang="zh-CN" altLang="en-US" sz="1200"/>
              <a:t>作为样本新的真实值，并将数据</a:t>
            </a:r>
            <a:r>
              <a:rPr lang="en-US" altLang="zh-CN" sz="1200"/>
              <a:t>(x,r),</a:t>
            </a:r>
            <a:r>
              <a:rPr lang="zh-CN" altLang="en-US" sz="1200"/>
              <a:t>i=1</a:t>
            </a:r>
            <a:r>
              <a:rPr lang="en-US" altLang="zh-CN" sz="1200"/>
              <a:t>,</a:t>
            </a:r>
            <a:r>
              <a:rPr lang="zh-CN" altLang="en-US" sz="1200"/>
              <a:t>2</a:t>
            </a:r>
            <a:r>
              <a:rPr lang="en-US" altLang="zh-CN" sz="1200"/>
              <a:t>,</a:t>
            </a:r>
            <a:r>
              <a:rPr lang="zh-CN" altLang="en-US" sz="1200"/>
              <a:t>…，N作为下棵树的训练数据，得到一颗新回归树，其对应的叶子节点区域R，j=1</a:t>
            </a:r>
            <a:r>
              <a:rPr lang="en-US" altLang="zh-CN" sz="1200"/>
              <a:t>,</a:t>
            </a:r>
            <a:r>
              <a:rPr lang="zh-CN" altLang="en-US" sz="1200"/>
              <a:t>2</a:t>
            </a:r>
            <a:r>
              <a:rPr lang="en-US" altLang="zh-CN" sz="1200"/>
              <a:t>,</a:t>
            </a:r>
            <a:r>
              <a:rPr lang="zh-CN" altLang="en-US" sz="1200"/>
              <a:t>…</a:t>
            </a:r>
            <a:r>
              <a:rPr lang="en-US" altLang="zh-CN" sz="1200"/>
              <a:t>,</a:t>
            </a:r>
            <a:r>
              <a:rPr lang="zh-CN" altLang="en-US" sz="1200"/>
              <a:t>J。其中</a:t>
            </a:r>
            <a:r>
              <a:rPr lang="en-US" altLang="zh-CN" sz="1200"/>
              <a:t>J</a:t>
            </a:r>
            <a:r>
              <a:rPr lang="zh-CN" altLang="en-US" sz="1200"/>
              <a:t>为回归树的叶子结点的个数。</a:t>
            </a:r>
            <a:endParaRPr lang="zh-CN" altLang="en-US" sz="1200"/>
          </a:p>
        </p:txBody>
      </p:sp>
      <p:sp>
        <p:nvSpPr>
          <p:cNvPr id="11" name="文本框 10"/>
          <p:cNvSpPr txBox="1"/>
          <p:nvPr/>
        </p:nvSpPr>
        <p:spPr>
          <a:xfrm>
            <a:off x="1482725" y="2433955"/>
            <a:ext cx="5937885" cy="275590"/>
          </a:xfrm>
          <a:prstGeom prst="rect">
            <a:avLst/>
          </a:prstGeom>
          <a:noFill/>
        </p:spPr>
        <p:txBody>
          <a:bodyPr wrap="square" rtlCol="0">
            <a:spAutoFit/>
          </a:bodyPr>
          <a:p>
            <a:r>
              <a:rPr lang="zh-CN" altLang="en-US" sz="1200"/>
              <a:t>（</a:t>
            </a:r>
            <a:r>
              <a:rPr lang="en-US" altLang="zh-CN" sz="1200"/>
              <a:t>c</a:t>
            </a:r>
            <a:r>
              <a:rPr lang="zh-CN" altLang="en-US" sz="1200"/>
              <a:t>）对j=1</a:t>
            </a:r>
            <a:r>
              <a:rPr lang="en-US" altLang="zh-CN" sz="1200"/>
              <a:t>,</a:t>
            </a:r>
            <a:r>
              <a:rPr lang="zh-CN" altLang="en-US" sz="1200"/>
              <a:t>2</a:t>
            </a:r>
            <a:r>
              <a:rPr lang="en-US" altLang="zh-CN" sz="1200"/>
              <a:t>,</a:t>
            </a:r>
            <a:r>
              <a:rPr lang="zh-CN" altLang="en-US" sz="1200"/>
              <a:t>…</a:t>
            </a:r>
            <a:r>
              <a:rPr lang="en-US" altLang="zh-CN" sz="1200"/>
              <a:t>,J</a:t>
            </a:r>
            <a:r>
              <a:rPr lang="zh-CN" altLang="en-US" sz="1200"/>
              <a:t>个叶子结点，计算最佳拟合值∶</a:t>
            </a:r>
            <a:endParaRPr lang="zh-CN" altLang="en-US" sz="1200"/>
          </a:p>
        </p:txBody>
      </p:sp>
      <p:pic>
        <p:nvPicPr>
          <p:cNvPr id="12" name="图片 11"/>
          <p:cNvPicPr>
            <a:picLocks noChangeAspect="1"/>
          </p:cNvPicPr>
          <p:nvPr/>
        </p:nvPicPr>
        <p:blipFill>
          <a:blip r:embed="rId3"/>
          <a:stretch>
            <a:fillRect/>
          </a:stretch>
        </p:blipFill>
        <p:spPr>
          <a:xfrm>
            <a:off x="3342640" y="2724785"/>
            <a:ext cx="2331720" cy="457200"/>
          </a:xfrm>
          <a:prstGeom prst="rect">
            <a:avLst/>
          </a:prstGeom>
        </p:spPr>
      </p:pic>
      <p:sp>
        <p:nvSpPr>
          <p:cNvPr id="13" name="文本框 12"/>
          <p:cNvSpPr txBox="1"/>
          <p:nvPr/>
        </p:nvSpPr>
        <p:spPr>
          <a:xfrm>
            <a:off x="1482725" y="3181985"/>
            <a:ext cx="5937885" cy="275590"/>
          </a:xfrm>
          <a:prstGeom prst="rect">
            <a:avLst/>
          </a:prstGeom>
          <a:noFill/>
        </p:spPr>
        <p:txBody>
          <a:bodyPr wrap="square" rtlCol="0">
            <a:spAutoFit/>
          </a:bodyPr>
          <a:p>
            <a:r>
              <a:rPr lang="zh-CN" altLang="en-US" sz="1200"/>
              <a:t>（</a:t>
            </a:r>
            <a:r>
              <a:rPr lang="en-US" altLang="zh-CN" sz="1200"/>
              <a:t>d</a:t>
            </a:r>
            <a:r>
              <a:rPr lang="zh-CN" altLang="en-US" sz="1200"/>
              <a:t>）</a:t>
            </a:r>
            <a:r>
              <a:rPr lang="zh-CN" altLang="en-US" sz="1200"/>
              <a:t>更新强学习器∶</a:t>
            </a:r>
            <a:endParaRPr lang="zh-CN" altLang="en-US" sz="1200"/>
          </a:p>
        </p:txBody>
      </p:sp>
      <p:pic>
        <p:nvPicPr>
          <p:cNvPr id="14" name="图片 13"/>
          <p:cNvPicPr>
            <a:picLocks noChangeAspect="1"/>
          </p:cNvPicPr>
          <p:nvPr/>
        </p:nvPicPr>
        <p:blipFill>
          <a:blip r:embed="rId4"/>
          <a:stretch>
            <a:fillRect/>
          </a:stretch>
        </p:blipFill>
        <p:spPr>
          <a:xfrm>
            <a:off x="3221355" y="3421380"/>
            <a:ext cx="2286000" cy="457200"/>
          </a:xfrm>
          <a:prstGeom prst="rect">
            <a:avLst/>
          </a:prstGeom>
        </p:spPr>
      </p:pic>
      <p:pic>
        <p:nvPicPr>
          <p:cNvPr id="15" name="图片 14" descr="templates\docerresourceshop\icons\\333438303935353b333633373630363bbcfdcdb7">
            <a:hlinkClick r:id="rId5" action="ppaction://hlinksldjump"/>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7990" y="4245610"/>
            <a:ext cx="488315" cy="488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1"/>
          <p:cNvSpPr txBox="1"/>
          <p:nvPr/>
        </p:nvSpPr>
        <p:spPr>
          <a:xfrm>
            <a:off x="798765" y="1267549"/>
            <a:ext cx="3251597" cy="807913"/>
          </a:xfrm>
          <a:prstGeom prst="rect">
            <a:avLst/>
          </a:prstGeom>
          <a:noFill/>
        </p:spPr>
        <p:txBody>
          <a:bodyPr wrap="square" lIns="68580" tIns="34290" rIns="68580" bIns="34290" rtlCol="0">
            <a:spAutoFit/>
          </a:bodyPr>
          <a:lstStyle/>
          <a:p>
            <a:r>
              <a:rPr lang="en-US" altLang="zh-CN" sz="4800" dirty="0" smtClean="0">
                <a:solidFill>
                  <a:srgbClr val="33495E"/>
                </a:solidFill>
                <a:latin typeface="微软雅黑" panose="020B0503020204020204" pitchFamily="34" charset="-122"/>
                <a:ea typeface="微软雅黑" panose="020B0503020204020204" pitchFamily="34" charset="-122"/>
                <a:sym typeface="+mn-ea"/>
              </a:rPr>
              <a:t>PART 01</a:t>
            </a:r>
            <a:endParaRPr lang="zh-CN" altLang="en-US" sz="4800" dirty="0">
              <a:solidFill>
                <a:srgbClr val="33495E"/>
              </a:solidFill>
              <a:latin typeface="微软雅黑" panose="020B0503020204020204" pitchFamily="34" charset="-122"/>
              <a:ea typeface="微软雅黑" panose="020B0503020204020204" pitchFamily="34" charset="-122"/>
              <a:sym typeface="+mn-ea"/>
            </a:endParaRPr>
          </a:p>
        </p:txBody>
      </p:sp>
      <p:sp>
        <p:nvSpPr>
          <p:cNvPr id="7" name="文本框 36"/>
          <p:cNvSpPr txBox="1"/>
          <p:nvPr/>
        </p:nvSpPr>
        <p:spPr>
          <a:xfrm>
            <a:off x="798765" y="3087938"/>
            <a:ext cx="3860006" cy="53022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rgbClr val="33495E"/>
                </a:solidFill>
                <a:latin typeface="微软雅黑" panose="020B0503020204020204" pitchFamily="34" charset="-122"/>
                <a:ea typeface="微软雅黑" panose="020B0503020204020204" pitchFamily="34" charset="-122"/>
                <a:sym typeface="+mn-ea"/>
              </a:rPr>
              <a:t>赛题名称：</a:t>
            </a:r>
            <a:r>
              <a:rPr lang="en-US" altLang="zh-CN" sz="1000">
                <a:sym typeface="+mn-ea"/>
              </a:rPr>
              <a:t>Web攻击检测与分类识别</a:t>
            </a:r>
            <a:endParaRPr lang="zh-CN" altLang="en-US" sz="1000" dirty="0">
              <a:solidFill>
                <a:srgbClr val="33495E"/>
              </a:solidFill>
              <a:latin typeface="微软雅黑" panose="020B0503020204020204" pitchFamily="34" charset="-122"/>
              <a:ea typeface="微软雅黑" panose="020B0503020204020204" pitchFamily="34" charset="-122"/>
              <a:sym typeface="+mn-ea"/>
            </a:endParaRPr>
          </a:p>
          <a:p>
            <a:pPr>
              <a:lnSpc>
                <a:spcPct val="150000"/>
              </a:lnSpc>
            </a:pPr>
            <a:r>
              <a:rPr lang="zh-CN" altLang="en-US" sz="1000" dirty="0">
                <a:solidFill>
                  <a:srgbClr val="33495E"/>
                </a:solidFill>
                <a:latin typeface="微软雅黑" panose="020B0503020204020204" pitchFamily="34" charset="-122"/>
                <a:ea typeface="微软雅黑" panose="020B0503020204020204" pitchFamily="34" charset="-122"/>
                <a:sym typeface="+mn-ea"/>
              </a:rPr>
              <a:t>赛题来源：https://www.datafountain.cn/</a:t>
            </a:r>
            <a:endParaRPr lang="zh-CN" altLang="en-US" sz="1000" dirty="0">
              <a:solidFill>
                <a:srgbClr val="33495E"/>
              </a:solidFill>
              <a:latin typeface="微软雅黑" panose="020B0503020204020204" pitchFamily="34" charset="-122"/>
              <a:ea typeface="微软雅黑" panose="020B0503020204020204" pitchFamily="34" charset="-122"/>
              <a:sym typeface="+mn-ea"/>
            </a:endParaRPr>
          </a:p>
        </p:txBody>
      </p:sp>
      <p:sp>
        <p:nvSpPr>
          <p:cNvPr id="8" name="文本框 10"/>
          <p:cNvSpPr txBox="1"/>
          <p:nvPr/>
        </p:nvSpPr>
        <p:spPr>
          <a:xfrm>
            <a:off x="798765" y="2092750"/>
            <a:ext cx="5760640" cy="645160"/>
          </a:xfrm>
          <a:prstGeom prst="rect">
            <a:avLst/>
          </a:prstGeom>
          <a:noFill/>
        </p:spPr>
        <p:txBody>
          <a:bodyPr wrap="square" rtlCol="0">
            <a:spAutoFit/>
          </a:bodyPr>
          <a:lstStyle/>
          <a:p>
            <a:r>
              <a:rPr lang="zh-CN" altLang="en-US" sz="3600" dirty="0" smtClean="0">
                <a:solidFill>
                  <a:srgbClr val="33495E"/>
                </a:solidFill>
                <a:latin typeface="微软雅黑" panose="020B0503020204020204" pitchFamily="34" charset="-122"/>
                <a:ea typeface="微软雅黑" panose="020B0503020204020204" pitchFamily="34" charset="-122"/>
              </a:rPr>
              <a:t>赛题</a:t>
            </a:r>
            <a:r>
              <a:rPr lang="zh-CN" altLang="en-US" sz="3600" dirty="0" smtClean="0">
                <a:solidFill>
                  <a:srgbClr val="33495E"/>
                </a:solidFill>
                <a:latin typeface="微软雅黑" panose="020B0503020204020204" pitchFamily="34" charset="-122"/>
                <a:ea typeface="微软雅黑" panose="020B0503020204020204" pitchFamily="34" charset="-122"/>
              </a:rPr>
              <a:t>介绍</a:t>
            </a:r>
            <a:endParaRPr lang="zh-CN" altLang="en-US" sz="3600" dirty="0" smtClean="0">
              <a:solidFill>
                <a:srgbClr val="33495E"/>
              </a:solidFill>
              <a:latin typeface="微软雅黑" panose="020B0503020204020204" pitchFamily="34" charset="-122"/>
              <a:ea typeface="微软雅黑" panose="020B0503020204020204" pitchFamily="34" charset="-122"/>
            </a:endParaRPr>
          </a:p>
        </p:txBody>
      </p:sp>
      <p:sp>
        <p:nvSpPr>
          <p:cNvPr id="5" name="矩形 4"/>
          <p:cNvSpPr/>
          <p:nvPr/>
        </p:nvSpPr>
        <p:spPr>
          <a:xfrm>
            <a:off x="901635" y="2898478"/>
            <a:ext cx="620754"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232323"/>
              </a:solidFill>
            </a:endParaRPr>
          </a:p>
        </p:txBody>
      </p:sp>
      <p:sp>
        <p:nvSpPr>
          <p:cNvPr id="9" name="文本框 11"/>
          <p:cNvSpPr txBox="1"/>
          <p:nvPr/>
        </p:nvSpPr>
        <p:spPr>
          <a:xfrm>
            <a:off x="5304663" y="1027075"/>
            <a:ext cx="3251597" cy="3131627"/>
          </a:xfrm>
          <a:prstGeom prst="rect">
            <a:avLst/>
          </a:prstGeom>
          <a:noFill/>
        </p:spPr>
        <p:txBody>
          <a:bodyPr wrap="square" lIns="68580" tIns="34290" rIns="68580" bIns="34290" rtlCol="0">
            <a:spAutoFit/>
          </a:bodyPr>
          <a:lstStyle/>
          <a:p>
            <a:r>
              <a:rPr lang="en-US" altLang="zh-CN" sz="19900" i="1" dirty="0" smtClean="0">
                <a:solidFill>
                  <a:srgbClr val="DCE3E8"/>
                </a:solidFill>
                <a:latin typeface="微软雅黑" panose="020B0503020204020204" pitchFamily="34" charset="-122"/>
                <a:ea typeface="微软雅黑" panose="020B0503020204020204" pitchFamily="34" charset="-122"/>
                <a:sym typeface="+mn-ea"/>
              </a:rPr>
              <a:t>01</a:t>
            </a:r>
            <a:endParaRPr lang="zh-CN" altLang="en-US" sz="19900" i="1" dirty="0">
              <a:solidFill>
                <a:srgbClr val="DCE3E8"/>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86488" y="3473297"/>
            <a:ext cx="880668" cy="769214"/>
          </a:xfrm>
          <a:prstGeom prst="rect">
            <a:avLst/>
          </a:prstGeom>
          <a:solidFill>
            <a:srgbClr val="DC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249501" y="1974056"/>
            <a:ext cx="3855907" cy="2306955"/>
          </a:xfrm>
          <a:prstGeom prst="rect">
            <a:avLst/>
          </a:prstGeom>
        </p:spPr>
        <p:txBody>
          <a:bodyPr wrap="square">
            <a:spAutoFit/>
          </a:bodyPr>
          <a:lstStyle/>
          <a:p>
            <a:pPr indent="304800" fontAlgn="auto">
              <a:lnSpc>
                <a:spcPct val="1500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某业务平台平均每月捕获到Web攻击数量超过2亿，涉及常见注入攻击，代码执行等类型。传统威胁检测手段通过分析已知攻击特征进行规则匹配，无法检测未知漏洞或攻击手法。如何快速准确地识别未知威胁攻击并且将不同攻击正确分类，对提升Web攻击检测能力至关重要。利用机器学习和深度学习技术对攻击报文进行识别和分类已经成为解决该问题的创新思路，有利于推动AI技术在威胁检测分析场景的研究与应用。</a:t>
            </a:r>
            <a:endParaRPr sz="1200">
              <a:solidFill>
                <a:srgbClr val="232323"/>
              </a:solidFill>
              <a:latin typeface="微软雅黑" panose="020B0503020204020204" pitchFamily="34" charset="-122"/>
              <a:ea typeface="微软雅黑" panose="020B0503020204020204" pitchFamily="34" charset="-122"/>
            </a:endParaRPr>
          </a:p>
        </p:txBody>
      </p:sp>
      <p:sp>
        <p:nvSpPr>
          <p:cNvPr id="18" name="文本框 10"/>
          <p:cNvSpPr txBox="1"/>
          <p:nvPr/>
        </p:nvSpPr>
        <p:spPr>
          <a:xfrm>
            <a:off x="484782" y="465352"/>
            <a:ext cx="3342219" cy="398780"/>
          </a:xfrm>
          <a:prstGeom prst="rect">
            <a:avLst/>
          </a:prstGeom>
          <a:noFill/>
        </p:spPr>
        <p:txBody>
          <a:bodyPr wrap="square" rtlCol="0">
            <a:spAutoFit/>
          </a:bodyPr>
          <a:lstStyle/>
          <a:p>
            <a:r>
              <a:rPr lang="zh-CN" altLang="en-US" sz="2000" dirty="0" smtClean="0">
                <a:solidFill>
                  <a:srgbClr val="33495E"/>
                </a:solidFill>
                <a:latin typeface="微软雅黑" panose="020B0503020204020204" pitchFamily="34" charset="-122"/>
                <a:ea typeface="微软雅黑" panose="020B0503020204020204" pitchFamily="34" charset="-122"/>
              </a:rPr>
              <a:t>赛题介绍</a:t>
            </a:r>
            <a:endParaRPr lang="zh-CN" altLang="en-US" sz="2000" dirty="0" smtClean="0">
              <a:solidFill>
                <a:srgbClr val="33495E"/>
              </a:solidFill>
              <a:latin typeface="微软雅黑" panose="020B0503020204020204" pitchFamily="34" charset="-122"/>
              <a:ea typeface="微软雅黑" panose="020B0503020204020204" pitchFamily="34" charset="-122"/>
            </a:endParaRPr>
          </a:p>
        </p:txBody>
      </p:sp>
      <p:sp>
        <p:nvSpPr>
          <p:cNvPr id="16" name="矩形 15"/>
          <p:cNvSpPr/>
          <p:nvPr/>
        </p:nvSpPr>
        <p:spPr>
          <a:xfrm>
            <a:off x="4249501" y="1512391"/>
            <a:ext cx="2079277" cy="460375"/>
          </a:xfrm>
          <a:prstGeom prst="rect">
            <a:avLst/>
          </a:prstGeom>
        </p:spPr>
        <p:txBody>
          <a:bodyPr wrap="square">
            <a:spAutoFit/>
          </a:bodyPr>
          <a:lstStyle/>
          <a:p>
            <a:pPr lvl="0"/>
            <a:r>
              <a:rPr lang="zh-CN" altLang="en-US" sz="2400" dirty="0" smtClean="0">
                <a:solidFill>
                  <a:srgbClr val="232323"/>
                </a:solidFill>
                <a:latin typeface="微软雅黑" panose="020B0503020204020204" pitchFamily="34" charset="-122"/>
                <a:ea typeface="微软雅黑" panose="020B0503020204020204" pitchFamily="34" charset="-122"/>
                <a:sym typeface="Arial" panose="020B0604020202020204" pitchFamily="34" charset="0"/>
              </a:rPr>
              <a:t>赛题背景：</a:t>
            </a:r>
            <a:endParaRPr lang="zh-CN" altLang="en-US" sz="2400" dirty="0" smtClean="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00" name="图片 99"/>
          <p:cNvPicPr/>
          <p:nvPr/>
        </p:nvPicPr>
        <p:blipFill>
          <a:blip r:embed="rId1"/>
          <a:stretch>
            <a:fillRect/>
          </a:stretch>
        </p:blipFill>
        <p:spPr>
          <a:xfrm>
            <a:off x="1106170" y="1702435"/>
            <a:ext cx="2969895" cy="233299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42"/>
          <p:cNvSpPr/>
          <p:nvPr/>
        </p:nvSpPr>
        <p:spPr>
          <a:xfrm>
            <a:off x="1308768" y="1547785"/>
            <a:ext cx="1208868" cy="1208868"/>
          </a:xfrm>
          <a:prstGeom prst="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42"/>
          <p:cNvSpPr/>
          <p:nvPr/>
        </p:nvSpPr>
        <p:spPr>
          <a:xfrm>
            <a:off x="6626365" y="3047812"/>
            <a:ext cx="1208868" cy="1208868"/>
          </a:xfrm>
          <a:prstGeom prst="rect">
            <a:avLst/>
          </a:prstGeom>
          <a:solidFill>
            <a:srgbClr val="33495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10"/>
          <p:cNvSpPr txBox="1"/>
          <p:nvPr/>
        </p:nvSpPr>
        <p:spPr>
          <a:xfrm>
            <a:off x="484782" y="465352"/>
            <a:ext cx="3342219" cy="398780"/>
          </a:xfrm>
          <a:prstGeom prst="rect">
            <a:avLst/>
          </a:prstGeom>
          <a:noFill/>
        </p:spPr>
        <p:txBody>
          <a:bodyPr wrap="square" rtlCol="0">
            <a:spAutoFit/>
          </a:bodyPr>
          <a:lstStyle/>
          <a:p>
            <a:r>
              <a:rPr lang="zh-CN" altLang="en-US" sz="2000" dirty="0" smtClean="0">
                <a:solidFill>
                  <a:srgbClr val="33495E"/>
                </a:solidFill>
                <a:latin typeface="微软雅黑" panose="020B0503020204020204" pitchFamily="34" charset="-122"/>
                <a:ea typeface="微软雅黑" panose="020B0503020204020204" pitchFamily="34" charset="-122"/>
              </a:rPr>
              <a:t>赛题</a:t>
            </a:r>
            <a:r>
              <a:rPr lang="zh-CN" altLang="en-US" sz="2000" dirty="0" smtClean="0">
                <a:solidFill>
                  <a:srgbClr val="33495E"/>
                </a:solidFill>
                <a:latin typeface="微软雅黑" panose="020B0503020204020204" pitchFamily="34" charset="-122"/>
                <a:ea typeface="微软雅黑" panose="020B0503020204020204" pitchFamily="34" charset="-122"/>
              </a:rPr>
              <a:t>介绍</a:t>
            </a:r>
            <a:endParaRPr lang="zh-CN" altLang="en-US" sz="2000" dirty="0" smtClean="0">
              <a:solidFill>
                <a:srgbClr val="33495E"/>
              </a:solidFill>
              <a:latin typeface="微软雅黑" panose="020B0503020204020204" pitchFamily="34" charset="-122"/>
              <a:ea typeface="微软雅黑" panose="020B0503020204020204" pitchFamily="34" charset="-122"/>
            </a:endParaRPr>
          </a:p>
        </p:txBody>
      </p:sp>
      <p:sp>
        <p:nvSpPr>
          <p:cNvPr id="37" name="TextBox 24"/>
          <p:cNvSpPr>
            <a:spLocks noChangeArrowheads="1"/>
          </p:cNvSpPr>
          <p:nvPr/>
        </p:nvSpPr>
        <p:spPr bwMode="auto">
          <a:xfrm>
            <a:off x="1475846" y="1782887"/>
            <a:ext cx="874712"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赛题</a:t>
            </a:r>
            <a:r>
              <a:rPr lang="zh-CN" altLang="en-US" sz="2400" dirty="0">
                <a:solidFill>
                  <a:schemeClr val="bg1"/>
                </a:solidFill>
                <a:latin typeface="微软雅黑" panose="020B0503020204020204" pitchFamily="34" charset="-122"/>
                <a:ea typeface="微软雅黑" panose="020B0503020204020204" pitchFamily="34" charset="-122"/>
              </a:rPr>
              <a:t>任务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TextBox 31"/>
          <p:cNvSpPr>
            <a:spLocks noChangeArrowheads="1"/>
          </p:cNvSpPr>
          <p:nvPr/>
        </p:nvSpPr>
        <p:spPr bwMode="auto">
          <a:xfrm>
            <a:off x="6793443" y="3282914"/>
            <a:ext cx="874713"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数据</a:t>
            </a:r>
            <a:r>
              <a:rPr lang="zh-CN" altLang="en-US" sz="2400" dirty="0">
                <a:solidFill>
                  <a:schemeClr val="bg1"/>
                </a:solidFill>
                <a:latin typeface="微软雅黑" panose="020B0503020204020204" pitchFamily="34" charset="-122"/>
                <a:ea typeface="微软雅黑" panose="020B0503020204020204" pitchFamily="34" charset="-122"/>
              </a:rPr>
              <a:t>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2709806" y="1547739"/>
            <a:ext cx="4998850" cy="1198880"/>
          </a:xfrm>
          <a:prstGeom prst="rect">
            <a:avLst/>
          </a:prstGeom>
        </p:spPr>
        <p:txBody>
          <a:bodyPr wrap="square">
            <a:spAutoFit/>
          </a:bodyPr>
          <a:lstStyle/>
          <a:p>
            <a:pPr indent="304800" fontAlgn="auto">
              <a:lnSpc>
                <a:spcPct val="1500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对前期提供的训练集进行分析，通过特征工程、机器学习和深度学习等方法构建AI模型，实现对每一条样本正确且快速分类，不断提高模型精确率和召回率。待模型优化稳定后，通过无标签测试集评估各参赛团队模型分类效果，以正确率评估各参赛团队模型质量。</a:t>
            </a:r>
            <a:endParaRPr sz="1200">
              <a:solidFill>
                <a:srgbClr val="232323"/>
              </a:solidFill>
              <a:latin typeface="微软雅黑" panose="020B0503020204020204" pitchFamily="34" charset="-122"/>
              <a:ea typeface="微软雅黑" panose="020B0503020204020204" pitchFamily="34" charset="-122"/>
            </a:endParaRPr>
          </a:p>
        </p:txBody>
      </p:sp>
      <p:sp>
        <p:nvSpPr>
          <p:cNvPr id="52" name="等腰三角形 42"/>
          <p:cNvSpPr/>
          <p:nvPr/>
        </p:nvSpPr>
        <p:spPr>
          <a:xfrm>
            <a:off x="2582763" y="1547785"/>
            <a:ext cx="5252470" cy="1208868"/>
          </a:xfrm>
          <a:prstGeom prst="rect">
            <a:avLst/>
          </a:prstGeom>
          <a:noFill/>
          <a:ln w="9525">
            <a:solidFill>
              <a:srgbClr val="33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435929" y="3125871"/>
            <a:ext cx="4998850" cy="1052830"/>
          </a:xfrm>
          <a:prstGeom prst="rect">
            <a:avLst/>
          </a:prstGeom>
        </p:spPr>
        <p:txBody>
          <a:bodyPr wrap="square">
            <a:spAutoFit/>
          </a:bodyPr>
          <a:lstStyle/>
          <a:p>
            <a:pPr indent="304800" fontAlgn="auto">
              <a:lnSpc>
                <a:spcPts val="15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赛题训练集分为6种不同标签，共计约3.5万条数据。训练数据集字段内容主要包括：</a:t>
            </a:r>
            <a:endParaRPr sz="1200">
              <a:solidFill>
                <a:srgbClr val="232323"/>
              </a:solidFill>
              <a:latin typeface="微软雅黑" panose="020B0503020204020204" pitchFamily="34" charset="-122"/>
              <a:ea typeface="微软雅黑" panose="020B0503020204020204" pitchFamily="34" charset="-122"/>
            </a:endParaRPr>
          </a:p>
          <a:p>
            <a:pPr indent="304800" fontAlgn="auto">
              <a:lnSpc>
                <a:spcPts val="15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　ID：样本编号</a:t>
            </a:r>
            <a:endParaRPr sz="1200">
              <a:solidFill>
                <a:srgbClr val="232323"/>
              </a:solidFill>
              <a:latin typeface="微软雅黑" panose="020B0503020204020204" pitchFamily="34" charset="-122"/>
              <a:ea typeface="微软雅黑" panose="020B0503020204020204" pitchFamily="34" charset="-122"/>
            </a:endParaRPr>
          </a:p>
          <a:p>
            <a:pPr indent="304800" fontAlgn="auto">
              <a:lnSpc>
                <a:spcPts val="15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　label：攻击类型编号</a:t>
            </a:r>
            <a:endParaRPr sz="1200">
              <a:solidFill>
                <a:srgbClr val="232323"/>
              </a:solidFill>
              <a:latin typeface="微软雅黑" panose="020B0503020204020204" pitchFamily="34" charset="-122"/>
              <a:ea typeface="微软雅黑" panose="020B0503020204020204" pitchFamily="34" charset="-122"/>
            </a:endParaRPr>
          </a:p>
          <a:p>
            <a:pPr indent="304800" fontAlgn="auto">
              <a:lnSpc>
                <a:spcPts val="1500"/>
              </a:lnSpc>
              <a:extLst>
                <a:ext uri="{35155182-B16C-46BC-9424-99874614C6A1}">
                  <wpsdc:indentchars xmlns:wpsdc="http://www.wps.cn/officeDocument/2017/drawingmlCustomData" val="200" checksum="1077528236"/>
                </a:ext>
              </a:extLst>
            </a:pPr>
            <a:r>
              <a:rPr sz="1200">
                <a:solidFill>
                  <a:srgbClr val="232323"/>
                </a:solidFill>
                <a:latin typeface="微软雅黑" panose="020B0503020204020204" pitchFamily="34" charset="-122"/>
                <a:ea typeface="微软雅黑" panose="020B0503020204020204" pitchFamily="34" charset="-122"/>
              </a:rPr>
              <a:t>●　其他：HTTP协议内容</a:t>
            </a:r>
            <a:endParaRPr sz="1200">
              <a:solidFill>
                <a:srgbClr val="232323"/>
              </a:solidFill>
              <a:latin typeface="微软雅黑" panose="020B0503020204020204" pitchFamily="34" charset="-122"/>
              <a:ea typeface="微软雅黑" panose="020B0503020204020204" pitchFamily="34" charset="-122"/>
            </a:endParaRPr>
          </a:p>
        </p:txBody>
      </p:sp>
      <p:sp>
        <p:nvSpPr>
          <p:cNvPr id="56" name="等腰三角形 42"/>
          <p:cNvSpPr/>
          <p:nvPr/>
        </p:nvSpPr>
        <p:spPr>
          <a:xfrm>
            <a:off x="1308768" y="3047812"/>
            <a:ext cx="5252470" cy="1208868"/>
          </a:xfrm>
          <a:prstGeom prst="rect">
            <a:avLst/>
          </a:prstGeom>
          <a:noFill/>
          <a:ln w="9525">
            <a:solidFill>
              <a:srgbClr val="33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809782" y="1968925"/>
            <a:ext cx="4228486" cy="645160"/>
          </a:xfrm>
          <a:prstGeom prst="rect">
            <a:avLst/>
          </a:prstGeom>
          <a:noFill/>
        </p:spPr>
        <p:txBody>
          <a:bodyPr wrap="square" rtlCol="0">
            <a:spAutoFit/>
          </a:bodyPr>
          <a:lstStyle/>
          <a:p>
            <a:r>
              <a:rPr lang="zh-CN" altLang="en-US" sz="3600" dirty="0">
                <a:solidFill>
                  <a:srgbClr val="33495E"/>
                </a:solidFill>
                <a:latin typeface="微软雅黑" panose="020B0503020204020204" pitchFamily="34" charset="-122"/>
                <a:ea typeface="微软雅黑" panose="020B0503020204020204" pitchFamily="34" charset="-122"/>
                <a:sym typeface="+mn-ea"/>
              </a:rPr>
              <a:t>研究方法和</a:t>
            </a:r>
            <a:r>
              <a:rPr lang="zh-CN" altLang="en-US" sz="3600" dirty="0">
                <a:solidFill>
                  <a:srgbClr val="33495E"/>
                </a:solidFill>
                <a:latin typeface="微软雅黑" panose="020B0503020204020204" pitchFamily="34" charset="-122"/>
                <a:ea typeface="微软雅黑" panose="020B0503020204020204" pitchFamily="34" charset="-122"/>
                <a:sym typeface="+mn-ea"/>
              </a:rPr>
              <a:t>思路</a:t>
            </a:r>
            <a:endParaRPr lang="zh-CN" altLang="en-US" sz="3600" dirty="0">
              <a:solidFill>
                <a:srgbClr val="33495E"/>
              </a:solidFill>
              <a:latin typeface="微软雅黑" panose="020B0503020204020204" pitchFamily="34" charset="-122"/>
              <a:ea typeface="微软雅黑" panose="020B0503020204020204" pitchFamily="34" charset="-122"/>
              <a:sym typeface="+mn-ea"/>
            </a:endParaRPr>
          </a:p>
        </p:txBody>
      </p:sp>
      <p:sp>
        <p:nvSpPr>
          <p:cNvPr id="6" name="文本框 11"/>
          <p:cNvSpPr txBox="1"/>
          <p:nvPr/>
        </p:nvSpPr>
        <p:spPr>
          <a:xfrm>
            <a:off x="809782" y="1267549"/>
            <a:ext cx="3251597" cy="807913"/>
          </a:xfrm>
          <a:prstGeom prst="rect">
            <a:avLst/>
          </a:prstGeom>
          <a:noFill/>
        </p:spPr>
        <p:txBody>
          <a:bodyPr wrap="square" lIns="68580" tIns="34290" rIns="68580" bIns="34290" rtlCol="0">
            <a:spAutoFit/>
          </a:bodyPr>
          <a:lstStyle/>
          <a:p>
            <a:r>
              <a:rPr lang="en-US" altLang="zh-CN" sz="4800" dirty="0" smtClean="0">
                <a:solidFill>
                  <a:srgbClr val="33495E"/>
                </a:solidFill>
                <a:latin typeface="微软雅黑" panose="020B0503020204020204" pitchFamily="34" charset="-122"/>
                <a:ea typeface="微软雅黑" panose="020B0503020204020204" pitchFamily="34" charset="-122"/>
                <a:sym typeface="+mn-ea"/>
              </a:rPr>
              <a:t>PART 02</a:t>
            </a:r>
            <a:endParaRPr lang="zh-CN" altLang="en-US" sz="4800" dirty="0">
              <a:solidFill>
                <a:srgbClr val="33495E"/>
              </a:solidFill>
              <a:latin typeface="微软雅黑" panose="020B0503020204020204" pitchFamily="34" charset="-122"/>
              <a:ea typeface="微软雅黑" panose="020B0503020204020204" pitchFamily="34" charset="-122"/>
              <a:sym typeface="+mn-ea"/>
            </a:endParaRPr>
          </a:p>
        </p:txBody>
      </p:sp>
      <p:sp>
        <p:nvSpPr>
          <p:cNvPr id="11" name="文本框 36"/>
          <p:cNvSpPr txBox="1"/>
          <p:nvPr/>
        </p:nvSpPr>
        <p:spPr>
          <a:xfrm>
            <a:off x="809782" y="3087938"/>
            <a:ext cx="3860006" cy="53022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rgbClr val="33495E"/>
                </a:solidFill>
                <a:latin typeface="微软雅黑" panose="020B0503020204020204" pitchFamily="34" charset="-122"/>
                <a:ea typeface="微软雅黑" panose="020B0503020204020204" pitchFamily="34" charset="-122"/>
                <a:sym typeface="+mn-ea"/>
              </a:rPr>
              <a:t>数据处理：初步处理，</a:t>
            </a:r>
            <a:r>
              <a:rPr lang="zh-CN" altLang="en-US" sz="1000" dirty="0">
                <a:solidFill>
                  <a:srgbClr val="33495E"/>
                </a:solidFill>
                <a:latin typeface="微软雅黑" panose="020B0503020204020204" pitchFamily="34" charset="-122"/>
                <a:ea typeface="微软雅黑" panose="020B0503020204020204" pitchFamily="34" charset="-122"/>
                <a:sym typeface="+mn-ea"/>
              </a:rPr>
              <a:t>解析user_agents，生成特征</a:t>
            </a:r>
            <a:r>
              <a:rPr lang="zh-CN" altLang="en-US" sz="1000" dirty="0">
                <a:solidFill>
                  <a:srgbClr val="33495E"/>
                </a:solidFill>
                <a:latin typeface="微软雅黑" panose="020B0503020204020204" pitchFamily="34" charset="-122"/>
                <a:ea typeface="微软雅黑" panose="020B0503020204020204" pitchFamily="34" charset="-122"/>
                <a:sym typeface="+mn-ea"/>
              </a:rPr>
              <a:t>矩阵</a:t>
            </a:r>
            <a:endParaRPr lang="zh-CN" altLang="en-US" sz="1000" dirty="0">
              <a:solidFill>
                <a:srgbClr val="33495E"/>
              </a:solidFill>
              <a:latin typeface="微软雅黑" panose="020B0503020204020204" pitchFamily="34" charset="-122"/>
              <a:ea typeface="微软雅黑" panose="020B0503020204020204" pitchFamily="34" charset="-122"/>
              <a:sym typeface="+mn-ea"/>
            </a:endParaRPr>
          </a:p>
          <a:p>
            <a:pPr>
              <a:lnSpc>
                <a:spcPct val="150000"/>
              </a:lnSpc>
            </a:pPr>
            <a:r>
              <a:rPr lang="zh-CN" altLang="en-US" sz="1000" dirty="0">
                <a:solidFill>
                  <a:srgbClr val="33495E"/>
                </a:solidFill>
                <a:latin typeface="微软雅黑" panose="020B0503020204020204" pitchFamily="34" charset="-122"/>
                <a:ea typeface="微软雅黑" panose="020B0503020204020204" pitchFamily="34" charset="-122"/>
                <a:sym typeface="+mn-ea"/>
              </a:rPr>
              <a:t>模型构建：</a:t>
            </a:r>
            <a:r>
              <a:rPr lang="en-US" altLang="zh-CN" sz="1000" dirty="0">
                <a:solidFill>
                  <a:srgbClr val="33495E"/>
                </a:solidFill>
                <a:latin typeface="微软雅黑" panose="020B0503020204020204" pitchFamily="34" charset="-122"/>
                <a:ea typeface="微软雅黑" panose="020B0503020204020204" pitchFamily="34" charset="-122"/>
                <a:sym typeface="+mn-ea"/>
              </a:rPr>
              <a:t>K折交叉验证</a:t>
            </a:r>
            <a:r>
              <a:rPr lang="zh-CN" altLang="en-US" sz="1000" dirty="0">
                <a:solidFill>
                  <a:srgbClr val="33495E"/>
                </a:solidFill>
                <a:latin typeface="微软雅黑" panose="020B0503020204020204" pitchFamily="34" charset="-122"/>
                <a:ea typeface="微软雅黑" panose="020B0503020204020204" pitchFamily="34" charset="-122"/>
                <a:sym typeface="+mn-ea"/>
              </a:rPr>
              <a:t>，LightGBM</a:t>
            </a:r>
            <a:r>
              <a:rPr lang="zh-CN" altLang="en-US" sz="1000" dirty="0">
                <a:solidFill>
                  <a:srgbClr val="33495E"/>
                </a:solidFill>
                <a:latin typeface="微软雅黑" panose="020B0503020204020204" pitchFamily="34" charset="-122"/>
                <a:ea typeface="微软雅黑" panose="020B0503020204020204" pitchFamily="34" charset="-122"/>
                <a:sym typeface="+mn-ea"/>
              </a:rPr>
              <a:t>框架训练</a:t>
            </a:r>
            <a:r>
              <a:rPr lang="zh-CN" altLang="en-US" sz="1000" dirty="0">
                <a:solidFill>
                  <a:srgbClr val="33495E"/>
                </a:solidFill>
                <a:latin typeface="微软雅黑" panose="020B0503020204020204" pitchFamily="34" charset="-122"/>
                <a:ea typeface="微软雅黑" panose="020B0503020204020204" pitchFamily="34" charset="-122"/>
                <a:sym typeface="+mn-ea"/>
              </a:rPr>
              <a:t>模型</a:t>
            </a:r>
            <a:endParaRPr lang="zh-CN" altLang="en-US" sz="1000" dirty="0">
              <a:solidFill>
                <a:srgbClr val="33495E"/>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912652" y="2898478"/>
            <a:ext cx="620754"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33495E"/>
              </a:solidFill>
            </a:endParaRPr>
          </a:p>
        </p:txBody>
      </p:sp>
      <p:sp>
        <p:nvSpPr>
          <p:cNvPr id="7" name="文本框 11"/>
          <p:cNvSpPr txBox="1"/>
          <p:nvPr/>
        </p:nvSpPr>
        <p:spPr>
          <a:xfrm>
            <a:off x="5106357" y="1027075"/>
            <a:ext cx="3251597" cy="3131627"/>
          </a:xfrm>
          <a:prstGeom prst="rect">
            <a:avLst/>
          </a:prstGeom>
          <a:noFill/>
        </p:spPr>
        <p:txBody>
          <a:bodyPr wrap="square" lIns="68580" tIns="34290" rIns="68580" bIns="34290" rtlCol="0">
            <a:spAutoFit/>
          </a:bodyPr>
          <a:lstStyle/>
          <a:p>
            <a:r>
              <a:rPr lang="en-US" altLang="zh-CN" sz="19900" i="1" dirty="0" smtClean="0">
                <a:solidFill>
                  <a:srgbClr val="DCE3E8"/>
                </a:solidFill>
                <a:latin typeface="微软雅黑" panose="020B0503020204020204" pitchFamily="34" charset="-122"/>
                <a:ea typeface="微软雅黑" panose="020B0503020204020204" pitchFamily="34" charset="-122"/>
                <a:sym typeface="+mn-ea"/>
              </a:rPr>
              <a:t>02</a:t>
            </a:r>
            <a:endParaRPr lang="zh-CN" altLang="en-US" sz="19900" i="1" dirty="0">
              <a:solidFill>
                <a:srgbClr val="DCE3E8"/>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256854" y="2619416"/>
            <a:ext cx="8609744" cy="0"/>
          </a:xfrm>
          <a:prstGeom prst="line">
            <a:avLst/>
          </a:prstGeom>
          <a:solidFill>
            <a:srgbClr val="FEDA5B"/>
          </a:solidFill>
          <a:ln w="12700">
            <a:solidFill>
              <a:srgbClr val="33495E"/>
            </a:solidFill>
          </a:ln>
        </p:spPr>
        <p:style>
          <a:lnRef idx="1">
            <a:schemeClr val="accent1"/>
          </a:lnRef>
          <a:fillRef idx="0">
            <a:schemeClr val="accent1"/>
          </a:fillRef>
          <a:effectRef idx="0">
            <a:schemeClr val="accent1"/>
          </a:effectRef>
          <a:fontRef idx="minor">
            <a:schemeClr val="tx1"/>
          </a:fontRef>
        </p:style>
      </p:cxnSp>
      <p:sp>
        <p:nvSpPr>
          <p:cNvPr id="35" name="矩形: 圆角 3"/>
          <p:cNvSpPr/>
          <p:nvPr/>
        </p:nvSpPr>
        <p:spPr>
          <a:xfrm>
            <a:off x="1607481" y="2386656"/>
            <a:ext cx="472410" cy="476458"/>
          </a:xfrm>
          <a:prstGeom prst="ellipse">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4"/>
          <p:cNvSpPr/>
          <p:nvPr/>
        </p:nvSpPr>
        <p:spPr>
          <a:xfrm>
            <a:off x="3442926" y="2386656"/>
            <a:ext cx="472410" cy="476458"/>
          </a:xfrm>
          <a:prstGeom prst="ellipse">
            <a:avLst/>
          </a:prstGeom>
          <a:solidFill>
            <a:srgbClr val="FAFAFA"/>
          </a:solidFill>
          <a:ln w="9525">
            <a:solidFill>
              <a:srgbClr val="33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495E"/>
              </a:solidFill>
            </a:endParaRPr>
          </a:p>
        </p:txBody>
      </p:sp>
      <p:sp>
        <p:nvSpPr>
          <p:cNvPr id="37" name="矩形: 圆角 5"/>
          <p:cNvSpPr/>
          <p:nvPr/>
        </p:nvSpPr>
        <p:spPr>
          <a:xfrm>
            <a:off x="5232651" y="2386656"/>
            <a:ext cx="472410" cy="476458"/>
          </a:xfrm>
          <a:prstGeom prst="ellipse">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6"/>
          <p:cNvSpPr/>
          <p:nvPr/>
        </p:nvSpPr>
        <p:spPr>
          <a:xfrm>
            <a:off x="7068097" y="2386656"/>
            <a:ext cx="472410" cy="476458"/>
          </a:xfrm>
          <a:prstGeom prst="ellipse">
            <a:avLst/>
          </a:prstGeom>
          <a:solidFill>
            <a:srgbClr val="FAFAFA"/>
          </a:solidFill>
          <a:ln w="9525">
            <a:solidFill>
              <a:srgbClr val="33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0"/>
          <p:cNvSpPr txBox="1"/>
          <p:nvPr/>
        </p:nvSpPr>
        <p:spPr>
          <a:xfrm>
            <a:off x="484782" y="465352"/>
            <a:ext cx="244827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研究方法与</a:t>
            </a:r>
            <a:r>
              <a:rPr lang="zh-CN" altLang="en-US" sz="2000" dirty="0" smtClean="0">
                <a:solidFill>
                  <a:srgbClr val="33495E"/>
                </a:solidFill>
                <a:latin typeface="微软雅黑" panose="020B0503020204020204" pitchFamily="34" charset="-122"/>
                <a:ea typeface="微软雅黑" panose="020B0503020204020204" pitchFamily="34" charset="-122"/>
                <a:sym typeface="+mn-ea"/>
              </a:rPr>
              <a:t>思路</a:t>
            </a:r>
            <a:endParaRPr lang="zh-CN" altLang="en-US" sz="2000" dirty="0" smtClean="0">
              <a:solidFill>
                <a:srgbClr val="33495E"/>
              </a:solidFill>
              <a:latin typeface="微软雅黑" panose="020B0503020204020204" pitchFamily="34" charset="-122"/>
              <a:ea typeface="微软雅黑" panose="020B0503020204020204" pitchFamily="34" charset="-122"/>
              <a:sym typeface="+mn-ea"/>
            </a:endParaRPr>
          </a:p>
        </p:txBody>
      </p:sp>
      <p:sp>
        <p:nvSpPr>
          <p:cNvPr id="28" name="TextBox 1957"/>
          <p:cNvSpPr/>
          <p:nvPr/>
        </p:nvSpPr>
        <p:spPr>
          <a:xfrm>
            <a:off x="1591492" y="2426412"/>
            <a:ext cx="498337" cy="377026"/>
          </a:xfrm>
          <a:prstGeom prst="rect">
            <a:avLst/>
          </a:prstGeom>
          <a:noFill/>
          <a:ln w="9525">
            <a:noFill/>
            <a:miter/>
          </a:ln>
        </p:spPr>
        <p:txBody>
          <a:bodyPr wrap="square" lIns="68580" tIns="34290" rIns="68580" bIns="34290">
            <a:spAutoFit/>
          </a:bodyPr>
          <a:lstStyle/>
          <a:p>
            <a:pPr lvl="0" algn="ctr"/>
            <a:r>
              <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TextBox 1957"/>
          <p:cNvSpPr/>
          <p:nvPr/>
        </p:nvSpPr>
        <p:spPr>
          <a:xfrm>
            <a:off x="3430231" y="2426412"/>
            <a:ext cx="498337" cy="377026"/>
          </a:xfrm>
          <a:prstGeom prst="rect">
            <a:avLst/>
          </a:prstGeom>
          <a:noFill/>
          <a:ln w="9525">
            <a:noFill/>
            <a:miter/>
          </a:ln>
        </p:spPr>
        <p:txBody>
          <a:bodyPr wrap="square" lIns="68580" tIns="34290" rIns="68580" bIns="34290">
            <a:spAutoFit/>
          </a:bodyPr>
          <a:lstStyle/>
          <a:p>
            <a:pPr lvl="0" algn="ctr"/>
            <a:r>
              <a:rPr lang="en-US" altLang="zh-CN" sz="2000" dirty="0">
                <a:solidFill>
                  <a:srgbClr val="33495E"/>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000" dirty="0">
              <a:solidFill>
                <a:srgbClr val="3349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Box 1957"/>
          <p:cNvSpPr/>
          <p:nvPr/>
        </p:nvSpPr>
        <p:spPr>
          <a:xfrm>
            <a:off x="5219274" y="2426412"/>
            <a:ext cx="498337" cy="377026"/>
          </a:xfrm>
          <a:prstGeom prst="rect">
            <a:avLst/>
          </a:prstGeom>
          <a:noFill/>
          <a:ln w="9525">
            <a:noFill/>
            <a:miter/>
          </a:ln>
        </p:spPr>
        <p:txBody>
          <a:bodyPr wrap="square" lIns="68580" tIns="34290" rIns="68580" bIns="34290">
            <a:spAutoFit/>
          </a:bodyPr>
          <a:lstStyle/>
          <a:p>
            <a:pPr lvl="0"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TextBox 1957"/>
          <p:cNvSpPr/>
          <p:nvPr/>
        </p:nvSpPr>
        <p:spPr>
          <a:xfrm>
            <a:off x="7058014" y="2426412"/>
            <a:ext cx="498337" cy="377026"/>
          </a:xfrm>
          <a:prstGeom prst="rect">
            <a:avLst/>
          </a:prstGeom>
          <a:noFill/>
          <a:ln w="9525">
            <a:noFill/>
            <a:miter/>
          </a:ln>
        </p:spPr>
        <p:txBody>
          <a:bodyPr wrap="square" lIns="68580" tIns="34290" rIns="68580" bIns="34290">
            <a:spAutoFit/>
          </a:bodyPr>
          <a:lstStyle/>
          <a:p>
            <a:pPr lvl="0" algn="ctr"/>
            <a:r>
              <a:rPr lang="en-US" altLang="zh-CN" sz="2000" dirty="0" smtClean="0">
                <a:solidFill>
                  <a:srgbClr val="33495E"/>
                </a:solidFill>
                <a:latin typeface="微软雅黑" panose="020B0503020204020204" pitchFamily="34" charset="-122"/>
                <a:ea typeface="微软雅黑" panose="020B0503020204020204" pitchFamily="34" charset="-122"/>
                <a:sym typeface="Arial" panose="020B0604020202020204" pitchFamily="34" charset="0"/>
              </a:rPr>
              <a:t>4</a:t>
            </a:r>
            <a:endParaRPr lang="zh-CN" altLang="en-US" sz="2000" dirty="0">
              <a:solidFill>
                <a:srgbClr val="3349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MH_Text_1"/>
          <p:cNvSpPr txBox="1"/>
          <p:nvPr/>
        </p:nvSpPr>
        <p:spPr>
          <a:xfrm>
            <a:off x="758432" y="3293041"/>
            <a:ext cx="2123916" cy="797479"/>
          </a:xfrm>
          <a:prstGeom prst="rect">
            <a:avLst/>
          </a:prstGeom>
          <a:noFill/>
        </p:spPr>
        <p:txBody>
          <a:bodyPr lIns="68580" tIns="34290" rIns="68580" bIns="34290" anchor="t"/>
          <a:lstStyle/>
          <a:p>
            <a:pPr algn="ctr">
              <a:lnSpc>
                <a:spcPts val="1500"/>
              </a:lnSpc>
            </a:pPr>
            <a:r>
              <a:rPr lang="zh-CN" altLang="en-US" sz="1000">
                <a:solidFill>
                  <a:srgbClr val="232323"/>
                </a:solidFill>
                <a:latin typeface="微软雅黑" panose="020B0503020204020204" pitchFamily="34" charset="-122"/>
                <a:ea typeface="微软雅黑" panose="020B0503020204020204" pitchFamily="34" charset="-122"/>
              </a:rPr>
              <a:t>分别读取训练集和测试集里面的数据，合并训练集和测试集，对于其中的空值，填充</a:t>
            </a:r>
            <a:r>
              <a:rPr lang="en-US" altLang="zh-CN" sz="1000">
                <a:solidFill>
                  <a:srgbClr val="232323"/>
                </a:solidFill>
                <a:latin typeface="微软雅黑" panose="020B0503020204020204" pitchFamily="34" charset="-122"/>
                <a:ea typeface="微软雅黑" panose="020B0503020204020204" pitchFamily="34" charset="-122"/>
              </a:rPr>
              <a:t>”NaN”</a:t>
            </a:r>
            <a:endParaRPr lang="en-US" altLang="zh-CN" sz="1000">
              <a:solidFill>
                <a:srgbClr val="232323"/>
              </a:solidFill>
              <a:latin typeface="微软雅黑" panose="020B0503020204020204" pitchFamily="34" charset="-122"/>
              <a:ea typeface="微软雅黑" panose="020B0503020204020204" pitchFamily="34" charset="-122"/>
            </a:endParaRPr>
          </a:p>
        </p:txBody>
      </p:sp>
      <p:sp>
        <p:nvSpPr>
          <p:cNvPr id="33" name="TextBox 1210"/>
          <p:cNvSpPr/>
          <p:nvPr/>
        </p:nvSpPr>
        <p:spPr>
          <a:xfrm>
            <a:off x="950595" y="2913380"/>
            <a:ext cx="178625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原始数据</a:t>
            </a: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处理</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9" name="MH_Text_1"/>
          <p:cNvSpPr txBox="1"/>
          <p:nvPr/>
        </p:nvSpPr>
        <p:spPr>
          <a:xfrm>
            <a:off x="4407142" y="3293041"/>
            <a:ext cx="2123916" cy="797479"/>
          </a:xfrm>
          <a:prstGeom prst="rect">
            <a:avLst/>
          </a:prstGeom>
          <a:noFill/>
        </p:spPr>
        <p:txBody>
          <a:bodyPr lIns="68580" tIns="34290" rIns="68580" bIns="34290" anchor="t"/>
          <a:lstStyle/>
          <a:p>
            <a:pPr algn="ctr">
              <a:lnSpc>
                <a:spcPts val="1500"/>
              </a:lnSpc>
            </a:pPr>
            <a:r>
              <a:rPr lang="zh-CN" sz="1000">
                <a:solidFill>
                  <a:srgbClr val="232323"/>
                </a:solidFill>
                <a:latin typeface="微软雅黑" panose="020B0503020204020204" pitchFamily="34" charset="-122"/>
                <a:ea typeface="微软雅黑" panose="020B0503020204020204" pitchFamily="34" charset="-122"/>
              </a:rPr>
              <a:t>利用TfidfVectorizer库对数据集中的</a:t>
            </a:r>
            <a:r>
              <a:rPr lang="zh-CN" sz="1000">
                <a:solidFill>
                  <a:srgbClr val="232323"/>
                </a:solidFill>
                <a:latin typeface="微软雅黑" panose="020B0503020204020204" pitchFamily="34" charset="-122"/>
                <a:ea typeface="微软雅黑" panose="020B0503020204020204" pitchFamily="34" charset="-122"/>
                <a:sym typeface="+mn-ea"/>
              </a:rPr>
              <a:t>user_agents进行文本向量化，生成特征</a:t>
            </a:r>
            <a:r>
              <a:rPr lang="zh-CN" sz="1000">
                <a:solidFill>
                  <a:srgbClr val="232323"/>
                </a:solidFill>
                <a:latin typeface="微软雅黑" panose="020B0503020204020204" pitchFamily="34" charset="-122"/>
                <a:ea typeface="微软雅黑" panose="020B0503020204020204" pitchFamily="34" charset="-122"/>
                <a:sym typeface="+mn-ea"/>
              </a:rPr>
              <a:t>矩阵</a:t>
            </a:r>
            <a:endParaRPr lang="zh-CN" sz="1000">
              <a:solidFill>
                <a:srgbClr val="232323"/>
              </a:solidFill>
              <a:latin typeface="微软雅黑" panose="020B0503020204020204" pitchFamily="34" charset="-122"/>
              <a:ea typeface="微软雅黑" panose="020B0503020204020204" pitchFamily="34" charset="-122"/>
              <a:sym typeface="+mn-ea"/>
            </a:endParaRPr>
          </a:p>
        </p:txBody>
      </p:sp>
      <p:sp>
        <p:nvSpPr>
          <p:cNvPr id="41" name="TextBox 1210"/>
          <p:cNvSpPr/>
          <p:nvPr/>
        </p:nvSpPr>
        <p:spPr>
          <a:xfrm>
            <a:off x="4690110" y="2913380"/>
            <a:ext cx="155765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文本向量化</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MH_Text_1"/>
          <p:cNvSpPr txBox="1"/>
          <p:nvPr/>
        </p:nvSpPr>
        <p:spPr>
          <a:xfrm>
            <a:off x="2626989" y="1653084"/>
            <a:ext cx="2123916" cy="797479"/>
          </a:xfrm>
          <a:prstGeom prst="rect">
            <a:avLst/>
          </a:prstGeom>
          <a:noFill/>
        </p:spPr>
        <p:txBody>
          <a:bodyPr lIns="68580" tIns="34290" rIns="68580" bIns="34290" anchor="t"/>
          <a:lstStyle/>
          <a:p>
            <a:pPr algn="ctr">
              <a:lnSpc>
                <a:spcPts val="1500"/>
              </a:lnSpc>
            </a:pPr>
            <a:r>
              <a:rPr lang="zh-CN" sz="1000">
                <a:solidFill>
                  <a:srgbClr val="232323"/>
                </a:solidFill>
                <a:latin typeface="微软雅黑" panose="020B0503020204020204" pitchFamily="34" charset="-122"/>
                <a:ea typeface="微软雅黑" panose="020B0503020204020204" pitchFamily="34" charset="-122"/>
              </a:rPr>
              <a:t>借助user_agents库对数据集中的user_agents进行解析，生成相关的</a:t>
            </a:r>
            <a:r>
              <a:rPr lang="zh-CN" sz="1000">
                <a:solidFill>
                  <a:srgbClr val="232323"/>
                </a:solidFill>
                <a:latin typeface="微软雅黑" panose="020B0503020204020204" pitchFamily="34" charset="-122"/>
                <a:ea typeface="微软雅黑" panose="020B0503020204020204" pitchFamily="34" charset="-122"/>
              </a:rPr>
              <a:t>数据</a:t>
            </a:r>
            <a:endParaRPr lang="zh-CN" sz="1000">
              <a:solidFill>
                <a:srgbClr val="232323"/>
              </a:solidFill>
              <a:latin typeface="微软雅黑" panose="020B0503020204020204" pitchFamily="34" charset="-122"/>
              <a:ea typeface="微软雅黑" panose="020B0503020204020204" pitchFamily="34" charset="-122"/>
            </a:endParaRPr>
          </a:p>
        </p:txBody>
      </p:sp>
      <p:sp>
        <p:nvSpPr>
          <p:cNvPr id="44" name="TextBox 1210"/>
          <p:cNvSpPr/>
          <p:nvPr/>
        </p:nvSpPr>
        <p:spPr>
          <a:xfrm>
            <a:off x="2678430" y="1273175"/>
            <a:ext cx="213677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解析user_agent</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 name="MH_Text_1"/>
          <p:cNvSpPr txBox="1"/>
          <p:nvPr/>
        </p:nvSpPr>
        <p:spPr>
          <a:xfrm>
            <a:off x="6244833" y="1653084"/>
            <a:ext cx="2123916" cy="797479"/>
          </a:xfrm>
          <a:prstGeom prst="rect">
            <a:avLst/>
          </a:prstGeom>
          <a:noFill/>
        </p:spPr>
        <p:txBody>
          <a:bodyPr lIns="68580" tIns="34290" rIns="68580" bIns="34290" anchor="t"/>
          <a:lstStyle/>
          <a:p>
            <a:pPr algn="ctr">
              <a:lnSpc>
                <a:spcPts val="1500"/>
              </a:lnSpc>
            </a:pPr>
            <a:r>
              <a:rPr lang="zh-CN" sz="1000">
                <a:solidFill>
                  <a:srgbClr val="232323"/>
                </a:solidFill>
                <a:latin typeface="微软雅黑" panose="020B0503020204020204" pitchFamily="34" charset="-122"/>
                <a:ea typeface="微软雅黑" panose="020B0503020204020204" pitchFamily="34" charset="-122"/>
              </a:rPr>
              <a:t>为了后续模型构建，利用LabelEncoder库对数据集中的数据进行数据</a:t>
            </a:r>
            <a:r>
              <a:rPr lang="zh-CN" sz="1000">
                <a:solidFill>
                  <a:srgbClr val="232323"/>
                </a:solidFill>
                <a:latin typeface="微软雅黑" panose="020B0503020204020204" pitchFamily="34" charset="-122"/>
                <a:ea typeface="微软雅黑" panose="020B0503020204020204" pitchFamily="34" charset="-122"/>
              </a:rPr>
              <a:t>编码</a:t>
            </a:r>
            <a:endParaRPr lang="zh-CN" sz="1000">
              <a:solidFill>
                <a:srgbClr val="232323"/>
              </a:solidFill>
              <a:latin typeface="微软雅黑" panose="020B0503020204020204" pitchFamily="34" charset="-122"/>
              <a:ea typeface="微软雅黑" panose="020B0503020204020204" pitchFamily="34" charset="-122"/>
            </a:endParaRPr>
          </a:p>
        </p:txBody>
      </p:sp>
      <p:sp>
        <p:nvSpPr>
          <p:cNvPr id="46" name="TextBox 1210"/>
          <p:cNvSpPr/>
          <p:nvPr/>
        </p:nvSpPr>
        <p:spPr>
          <a:xfrm>
            <a:off x="6653138" y="1273456"/>
            <a:ext cx="1307306"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数据</a:t>
            </a: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编码</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256854" y="2619416"/>
            <a:ext cx="8609744" cy="0"/>
          </a:xfrm>
          <a:prstGeom prst="line">
            <a:avLst/>
          </a:prstGeom>
          <a:solidFill>
            <a:srgbClr val="FEDA5B"/>
          </a:solidFill>
          <a:ln w="12700">
            <a:solidFill>
              <a:srgbClr val="33495E"/>
            </a:solidFill>
          </a:ln>
        </p:spPr>
        <p:style>
          <a:lnRef idx="1">
            <a:schemeClr val="accent1"/>
          </a:lnRef>
          <a:fillRef idx="0">
            <a:schemeClr val="accent1"/>
          </a:fillRef>
          <a:effectRef idx="0">
            <a:schemeClr val="accent1"/>
          </a:effectRef>
          <a:fontRef idx="minor">
            <a:schemeClr val="tx1"/>
          </a:fontRef>
        </p:style>
      </p:cxnSp>
      <p:sp>
        <p:nvSpPr>
          <p:cNvPr id="35" name="矩形: 圆角 3"/>
          <p:cNvSpPr/>
          <p:nvPr/>
        </p:nvSpPr>
        <p:spPr>
          <a:xfrm>
            <a:off x="2130721" y="2388561"/>
            <a:ext cx="472410" cy="476458"/>
          </a:xfrm>
          <a:prstGeom prst="ellipse">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4"/>
          <p:cNvSpPr/>
          <p:nvPr/>
        </p:nvSpPr>
        <p:spPr>
          <a:xfrm>
            <a:off x="4335736" y="2401896"/>
            <a:ext cx="472410" cy="476458"/>
          </a:xfrm>
          <a:prstGeom prst="ellipse">
            <a:avLst/>
          </a:prstGeom>
          <a:solidFill>
            <a:srgbClr val="FAFAFA"/>
          </a:solidFill>
          <a:ln w="9525">
            <a:solidFill>
              <a:srgbClr val="33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495E"/>
              </a:solidFill>
            </a:endParaRPr>
          </a:p>
        </p:txBody>
      </p:sp>
      <p:sp>
        <p:nvSpPr>
          <p:cNvPr id="37" name="矩形: 圆角 5"/>
          <p:cNvSpPr/>
          <p:nvPr/>
        </p:nvSpPr>
        <p:spPr>
          <a:xfrm>
            <a:off x="6544561" y="2386656"/>
            <a:ext cx="472410" cy="476458"/>
          </a:xfrm>
          <a:prstGeom prst="ellipse">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0"/>
          <p:cNvSpPr txBox="1"/>
          <p:nvPr/>
        </p:nvSpPr>
        <p:spPr>
          <a:xfrm>
            <a:off x="484782" y="465352"/>
            <a:ext cx="2448272" cy="398780"/>
          </a:xfrm>
          <a:prstGeom prst="rect">
            <a:avLst/>
          </a:prstGeom>
          <a:noFill/>
        </p:spPr>
        <p:txBody>
          <a:bodyPr wrap="square" rtlCol="0">
            <a:spAutoFit/>
          </a:bodyPr>
          <a:lstStyle/>
          <a:p>
            <a:r>
              <a:rPr lang="zh-CN" altLang="en-US" sz="2000" dirty="0">
                <a:solidFill>
                  <a:srgbClr val="33495E"/>
                </a:solidFill>
                <a:latin typeface="微软雅黑" panose="020B0503020204020204" pitchFamily="34" charset="-122"/>
                <a:ea typeface="微软雅黑" panose="020B0503020204020204" pitchFamily="34" charset="-122"/>
                <a:sym typeface="+mn-ea"/>
              </a:rPr>
              <a:t>研究方法与</a:t>
            </a:r>
            <a:r>
              <a:rPr lang="zh-CN" altLang="en-US" sz="2000" dirty="0" smtClean="0">
                <a:solidFill>
                  <a:srgbClr val="33495E"/>
                </a:solidFill>
                <a:latin typeface="微软雅黑" panose="020B0503020204020204" pitchFamily="34" charset="-122"/>
                <a:ea typeface="微软雅黑" panose="020B0503020204020204" pitchFamily="34" charset="-122"/>
                <a:sym typeface="+mn-ea"/>
              </a:rPr>
              <a:t>思路</a:t>
            </a:r>
            <a:endParaRPr lang="zh-CN" altLang="en-US" sz="2000" dirty="0" smtClean="0">
              <a:solidFill>
                <a:srgbClr val="33495E"/>
              </a:solidFill>
              <a:latin typeface="微软雅黑" panose="020B0503020204020204" pitchFamily="34" charset="-122"/>
              <a:ea typeface="微软雅黑" panose="020B0503020204020204" pitchFamily="34" charset="-122"/>
              <a:sym typeface="+mn-ea"/>
            </a:endParaRPr>
          </a:p>
        </p:txBody>
      </p:sp>
      <p:sp>
        <p:nvSpPr>
          <p:cNvPr id="28" name="TextBox 1957"/>
          <p:cNvSpPr/>
          <p:nvPr/>
        </p:nvSpPr>
        <p:spPr>
          <a:xfrm>
            <a:off x="2109017" y="2431492"/>
            <a:ext cx="498337" cy="375920"/>
          </a:xfrm>
          <a:prstGeom prst="rect">
            <a:avLst/>
          </a:prstGeom>
          <a:noFill/>
          <a:ln w="9525">
            <a:noFill/>
            <a:miter/>
          </a:ln>
        </p:spPr>
        <p:txBody>
          <a:bodyPr wrap="square" lIns="68580" tIns="34290" rIns="68580" bIns="34290">
            <a:spAutoFit/>
          </a:bodyPr>
          <a:lstStyle/>
          <a:p>
            <a:pPr lvl="0" algn="ctr"/>
            <a:r>
              <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5</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TextBox 1957"/>
          <p:cNvSpPr/>
          <p:nvPr/>
        </p:nvSpPr>
        <p:spPr>
          <a:xfrm>
            <a:off x="4309706" y="2452447"/>
            <a:ext cx="498337" cy="375920"/>
          </a:xfrm>
          <a:prstGeom prst="rect">
            <a:avLst/>
          </a:prstGeom>
          <a:noFill/>
          <a:ln w="9525">
            <a:noFill/>
            <a:miter/>
          </a:ln>
        </p:spPr>
        <p:txBody>
          <a:bodyPr wrap="square" lIns="68580" tIns="34290" rIns="68580" bIns="34290">
            <a:spAutoFit/>
          </a:bodyPr>
          <a:lstStyle/>
          <a:p>
            <a:pPr lvl="0" algn="ctr"/>
            <a:r>
              <a:rPr lang="en-US" altLang="zh-CN" sz="2000" dirty="0">
                <a:solidFill>
                  <a:srgbClr val="33495E"/>
                </a:solidFill>
                <a:latin typeface="微软雅黑" panose="020B0503020204020204" pitchFamily="34" charset="-122"/>
                <a:ea typeface="微软雅黑" panose="020B0503020204020204" pitchFamily="34" charset="-122"/>
                <a:sym typeface="Arial" panose="020B0604020202020204" pitchFamily="34" charset="0"/>
              </a:rPr>
              <a:t>6</a:t>
            </a:r>
            <a:endParaRPr lang="en-US" altLang="zh-CN" sz="2000" dirty="0">
              <a:solidFill>
                <a:srgbClr val="33495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Box 1957"/>
          <p:cNvSpPr/>
          <p:nvPr/>
        </p:nvSpPr>
        <p:spPr>
          <a:xfrm>
            <a:off x="6531184" y="2452447"/>
            <a:ext cx="498337" cy="375920"/>
          </a:xfrm>
          <a:prstGeom prst="rect">
            <a:avLst/>
          </a:prstGeom>
          <a:noFill/>
          <a:ln w="9525">
            <a:noFill/>
            <a:miter/>
          </a:ln>
        </p:spPr>
        <p:txBody>
          <a:bodyPr wrap="square" lIns="68580" tIns="34290" rIns="68580" bIns="34290">
            <a:spAutoFit/>
          </a:bodyPr>
          <a:lstStyle/>
          <a:p>
            <a:pPr lvl="0"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7</a:t>
            </a: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MH_Text_1"/>
          <p:cNvSpPr txBox="1"/>
          <p:nvPr/>
        </p:nvSpPr>
        <p:spPr>
          <a:xfrm>
            <a:off x="1296277" y="3293041"/>
            <a:ext cx="2123916" cy="797479"/>
          </a:xfrm>
          <a:prstGeom prst="rect">
            <a:avLst/>
          </a:prstGeom>
          <a:noFill/>
        </p:spPr>
        <p:txBody>
          <a:bodyPr lIns="68580" tIns="34290" rIns="68580" bIns="34290" anchor="t"/>
          <a:lstStyle/>
          <a:p>
            <a:pPr algn="ctr">
              <a:lnSpc>
                <a:spcPts val="1500"/>
              </a:lnSpc>
            </a:pPr>
            <a:r>
              <a:rPr lang="zh-CN" altLang="en-US" sz="1000">
                <a:solidFill>
                  <a:srgbClr val="232323"/>
                </a:solidFill>
                <a:latin typeface="微软雅黑" panose="020B0503020204020204" pitchFamily="34" charset="-122"/>
                <a:ea typeface="微软雅黑" panose="020B0503020204020204" pitchFamily="34" charset="-122"/>
              </a:rPr>
              <a:t>经过上述处理，对合并的数据集重新</a:t>
            </a:r>
            <a:r>
              <a:rPr lang="zh-CN" altLang="en-US" sz="1000">
                <a:solidFill>
                  <a:srgbClr val="232323"/>
                </a:solidFill>
                <a:latin typeface="微软雅黑" panose="020B0503020204020204" pitchFamily="34" charset="-122"/>
                <a:ea typeface="微软雅黑" panose="020B0503020204020204" pitchFamily="34" charset="-122"/>
              </a:rPr>
              <a:t>拆分训练集和</a:t>
            </a:r>
            <a:r>
              <a:rPr lang="zh-CN" altLang="en-US" sz="1000">
                <a:solidFill>
                  <a:srgbClr val="232323"/>
                </a:solidFill>
                <a:latin typeface="微软雅黑" panose="020B0503020204020204" pitchFamily="34" charset="-122"/>
                <a:ea typeface="微软雅黑" panose="020B0503020204020204" pitchFamily="34" charset="-122"/>
              </a:rPr>
              <a:t>测试集</a:t>
            </a:r>
            <a:endParaRPr lang="zh-CN" altLang="en-US" sz="1000">
              <a:solidFill>
                <a:srgbClr val="232323"/>
              </a:solidFill>
              <a:latin typeface="微软雅黑" panose="020B0503020204020204" pitchFamily="34" charset="-122"/>
              <a:ea typeface="微软雅黑" panose="020B0503020204020204" pitchFamily="34" charset="-122"/>
            </a:endParaRPr>
          </a:p>
        </p:txBody>
      </p:sp>
      <p:sp>
        <p:nvSpPr>
          <p:cNvPr id="33" name="TextBox 1210"/>
          <p:cNvSpPr/>
          <p:nvPr/>
        </p:nvSpPr>
        <p:spPr>
          <a:xfrm>
            <a:off x="1464945" y="2917190"/>
            <a:ext cx="178625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数据集</a:t>
            </a: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划分</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9" name="MH_Text_1"/>
          <p:cNvSpPr txBox="1"/>
          <p:nvPr/>
        </p:nvSpPr>
        <p:spPr>
          <a:xfrm>
            <a:off x="5719052" y="3293041"/>
            <a:ext cx="2123916" cy="797479"/>
          </a:xfrm>
          <a:prstGeom prst="rect">
            <a:avLst/>
          </a:prstGeom>
          <a:noFill/>
        </p:spPr>
        <p:txBody>
          <a:bodyPr lIns="68580" tIns="34290" rIns="68580" bIns="34290" anchor="t"/>
          <a:lstStyle/>
          <a:p>
            <a:pPr algn="ctr">
              <a:lnSpc>
                <a:spcPts val="1500"/>
              </a:lnSpc>
            </a:pPr>
            <a:r>
              <a:rPr lang="zh-CN" altLang="en-US" sz="1000">
                <a:solidFill>
                  <a:srgbClr val="232323"/>
                </a:solidFill>
                <a:latin typeface="微软雅黑" panose="020B0503020204020204" pitchFamily="34" charset="-122"/>
                <a:ea typeface="微软雅黑" panose="020B0503020204020204" pitchFamily="34" charset="-122"/>
                <a:sym typeface="+mn-ea"/>
              </a:rPr>
              <a:t>借助模型进行结果预测，提交平台，返回</a:t>
            </a:r>
            <a:r>
              <a:rPr lang="zh-CN" altLang="en-US" sz="1000">
                <a:solidFill>
                  <a:srgbClr val="232323"/>
                </a:solidFill>
                <a:latin typeface="微软雅黑" panose="020B0503020204020204" pitchFamily="34" charset="-122"/>
                <a:ea typeface="微软雅黑" panose="020B0503020204020204" pitchFamily="34" charset="-122"/>
                <a:sym typeface="+mn-ea"/>
              </a:rPr>
              <a:t>分数</a:t>
            </a:r>
            <a:endParaRPr lang="zh-CN" altLang="en-US" sz="1000">
              <a:solidFill>
                <a:srgbClr val="232323"/>
              </a:solidFill>
              <a:latin typeface="微软雅黑" panose="020B0503020204020204" pitchFamily="34" charset="-122"/>
              <a:ea typeface="微软雅黑" panose="020B0503020204020204" pitchFamily="34" charset="-122"/>
              <a:sym typeface="+mn-ea"/>
            </a:endParaRPr>
          </a:p>
        </p:txBody>
      </p:sp>
      <p:sp>
        <p:nvSpPr>
          <p:cNvPr id="41" name="TextBox 1210"/>
          <p:cNvSpPr/>
          <p:nvPr/>
        </p:nvSpPr>
        <p:spPr>
          <a:xfrm>
            <a:off x="6001385" y="2917190"/>
            <a:ext cx="155765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预测</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MH_Text_1"/>
          <p:cNvSpPr txBox="1"/>
          <p:nvPr/>
        </p:nvSpPr>
        <p:spPr>
          <a:xfrm>
            <a:off x="3499479" y="1569899"/>
            <a:ext cx="2123916" cy="797479"/>
          </a:xfrm>
          <a:prstGeom prst="rect">
            <a:avLst/>
          </a:prstGeom>
          <a:noFill/>
        </p:spPr>
        <p:txBody>
          <a:bodyPr lIns="68580" tIns="34290" rIns="68580" bIns="34290" anchor="t"/>
          <a:lstStyle/>
          <a:p>
            <a:pPr algn="ctr">
              <a:lnSpc>
                <a:spcPts val="1500"/>
              </a:lnSpc>
            </a:pPr>
            <a:r>
              <a:rPr lang="zh-CN" sz="1000">
                <a:solidFill>
                  <a:srgbClr val="232323"/>
                </a:solidFill>
                <a:latin typeface="微软雅黑" panose="020B0503020204020204" pitchFamily="34" charset="-122"/>
                <a:ea typeface="微软雅黑" panose="020B0503020204020204" pitchFamily="34" charset="-122"/>
              </a:rPr>
              <a:t>构建模型</a:t>
            </a:r>
            <a:r>
              <a:rPr sz="1000">
                <a:solidFill>
                  <a:srgbClr val="232323"/>
                </a:solidFill>
                <a:latin typeface="微软雅黑" panose="020B0503020204020204" pitchFamily="34" charset="-122"/>
                <a:ea typeface="微软雅黑" panose="020B0503020204020204" pitchFamily="34" charset="-122"/>
              </a:rPr>
              <a:t>GBDT</a:t>
            </a:r>
            <a:r>
              <a:rPr lang="zh-CN" sz="1000">
                <a:solidFill>
                  <a:srgbClr val="232323"/>
                </a:solidFill>
                <a:latin typeface="微软雅黑" panose="020B0503020204020204" pitchFamily="34" charset="-122"/>
                <a:ea typeface="微软雅黑" panose="020B0503020204020204" pitchFamily="34" charset="-122"/>
              </a:rPr>
              <a:t>，利用</a:t>
            </a:r>
            <a:r>
              <a:rPr lang="en-US" altLang="zh-CN" sz="1000">
                <a:solidFill>
                  <a:srgbClr val="232323"/>
                </a:solidFill>
                <a:latin typeface="微软雅黑" panose="020B0503020204020204" pitchFamily="34" charset="-122"/>
                <a:ea typeface="微软雅黑" panose="020B0503020204020204" pitchFamily="34" charset="-122"/>
              </a:rPr>
              <a:t>K折交叉验证</a:t>
            </a:r>
            <a:r>
              <a:rPr lang="zh-CN" altLang="en-US" sz="1000">
                <a:solidFill>
                  <a:srgbClr val="232323"/>
                </a:solidFill>
                <a:latin typeface="微软雅黑" panose="020B0503020204020204" pitchFamily="34" charset="-122"/>
                <a:ea typeface="微软雅黑" panose="020B0503020204020204" pitchFamily="34" charset="-122"/>
              </a:rPr>
              <a:t>划分训练集和</a:t>
            </a:r>
            <a:r>
              <a:rPr lang="zh-CN" altLang="en-US" sz="1000">
                <a:solidFill>
                  <a:srgbClr val="232323"/>
                </a:solidFill>
                <a:latin typeface="微软雅黑" panose="020B0503020204020204" pitchFamily="34" charset="-122"/>
                <a:ea typeface="微软雅黑" panose="020B0503020204020204" pitchFamily="34" charset="-122"/>
              </a:rPr>
              <a:t>测试集</a:t>
            </a:r>
            <a:endParaRPr lang="zh-CN" altLang="en-US" sz="1000">
              <a:solidFill>
                <a:srgbClr val="232323"/>
              </a:solidFill>
              <a:latin typeface="微软雅黑" panose="020B0503020204020204" pitchFamily="34" charset="-122"/>
              <a:ea typeface="微软雅黑" panose="020B0503020204020204" pitchFamily="34" charset="-122"/>
            </a:endParaRPr>
          </a:p>
        </p:txBody>
      </p:sp>
      <p:sp>
        <p:nvSpPr>
          <p:cNvPr id="44" name="TextBox 1210"/>
          <p:cNvSpPr/>
          <p:nvPr/>
        </p:nvSpPr>
        <p:spPr>
          <a:xfrm>
            <a:off x="3493135" y="1242695"/>
            <a:ext cx="2136775" cy="375920"/>
          </a:xfrm>
          <a:prstGeom prst="rect">
            <a:avLst/>
          </a:prstGeom>
          <a:noFill/>
          <a:ln w="9525">
            <a:noFill/>
            <a:miter/>
          </a:ln>
        </p:spPr>
        <p:txBody>
          <a:bodyPr wrap="square" lIns="68580" tIns="34290" rIns="68580" bIns="34290">
            <a:spAutoFit/>
          </a:bodyPr>
          <a:lstStyle/>
          <a:p>
            <a:pPr lvl="0" algn="ct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模型</a:t>
            </a:r>
            <a:r>
              <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rPr>
              <a:t>训练</a:t>
            </a:r>
            <a:endParaRPr lang="zh-CN" altLang="en-US" sz="2000" dirty="0">
              <a:solidFill>
                <a:srgbClr val="232323"/>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798765" y="1968925"/>
            <a:ext cx="5807947" cy="645160"/>
          </a:xfrm>
          <a:prstGeom prst="rect">
            <a:avLst/>
          </a:prstGeom>
          <a:noFill/>
        </p:spPr>
        <p:txBody>
          <a:bodyPr wrap="square" rtlCol="0">
            <a:spAutoFit/>
          </a:bodyPr>
          <a:lstStyle/>
          <a:p>
            <a:r>
              <a:rPr lang="zh-CN" altLang="en-US" sz="3600" dirty="0" smtClean="0">
                <a:solidFill>
                  <a:srgbClr val="33495E"/>
                </a:solidFill>
                <a:latin typeface="微软雅黑" panose="020B0503020204020204" pitchFamily="34" charset="-122"/>
                <a:ea typeface="微软雅黑" panose="020B0503020204020204" pitchFamily="34" charset="-122"/>
                <a:sym typeface="+mn-ea"/>
              </a:rPr>
              <a:t>模型介绍</a:t>
            </a:r>
            <a:r>
              <a:rPr lang="zh-CN" altLang="en-US" sz="3600" dirty="0" smtClean="0">
                <a:solidFill>
                  <a:srgbClr val="33495E"/>
                </a:solidFill>
                <a:latin typeface="微软雅黑" panose="020B0503020204020204" pitchFamily="34" charset="-122"/>
                <a:ea typeface="微软雅黑" panose="020B0503020204020204" pitchFamily="34" charset="-122"/>
                <a:sym typeface="+mn-ea"/>
              </a:rPr>
              <a:t>及展示</a:t>
            </a:r>
            <a:endParaRPr lang="zh-CN" altLang="en-US" sz="1600" dirty="0">
              <a:solidFill>
                <a:srgbClr val="33495E"/>
              </a:solidFill>
              <a:latin typeface="微软雅黑" panose="020B0503020204020204" pitchFamily="34" charset="-122"/>
              <a:ea typeface="微软雅黑" panose="020B0503020204020204" pitchFamily="34" charset="-122"/>
              <a:sym typeface="+mn-ea"/>
            </a:endParaRPr>
          </a:p>
        </p:txBody>
      </p:sp>
      <p:sp>
        <p:nvSpPr>
          <p:cNvPr id="9" name="文本框 11"/>
          <p:cNvSpPr txBox="1"/>
          <p:nvPr/>
        </p:nvSpPr>
        <p:spPr>
          <a:xfrm>
            <a:off x="798765" y="1267549"/>
            <a:ext cx="3251597" cy="807913"/>
          </a:xfrm>
          <a:prstGeom prst="rect">
            <a:avLst/>
          </a:prstGeom>
          <a:noFill/>
        </p:spPr>
        <p:txBody>
          <a:bodyPr wrap="square" lIns="68580" tIns="34290" rIns="68580" bIns="34290" rtlCol="0">
            <a:spAutoFit/>
          </a:bodyPr>
          <a:lstStyle/>
          <a:p>
            <a:r>
              <a:rPr lang="en-US" altLang="zh-CN" sz="4800" dirty="0" smtClean="0">
                <a:solidFill>
                  <a:srgbClr val="33495E"/>
                </a:solidFill>
                <a:latin typeface="微软雅黑" panose="020B0503020204020204" pitchFamily="34" charset="-122"/>
                <a:ea typeface="微软雅黑" panose="020B0503020204020204" pitchFamily="34" charset="-122"/>
                <a:sym typeface="+mn-ea"/>
              </a:rPr>
              <a:t>PART 03</a:t>
            </a:r>
            <a:endParaRPr lang="zh-CN" altLang="en-US" sz="4800" dirty="0">
              <a:solidFill>
                <a:srgbClr val="33495E"/>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901635" y="2898478"/>
            <a:ext cx="620754" cy="28800"/>
          </a:xfrm>
          <a:prstGeom prst="rect">
            <a:avLst/>
          </a:prstGeom>
          <a:solidFill>
            <a:srgbClr val="33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33495E"/>
              </a:solidFill>
            </a:endParaRPr>
          </a:p>
        </p:txBody>
      </p:sp>
      <p:sp>
        <p:nvSpPr>
          <p:cNvPr id="7" name="文本框 11"/>
          <p:cNvSpPr txBox="1"/>
          <p:nvPr/>
        </p:nvSpPr>
        <p:spPr>
          <a:xfrm>
            <a:off x="5128391" y="1027075"/>
            <a:ext cx="3251597" cy="3131627"/>
          </a:xfrm>
          <a:prstGeom prst="rect">
            <a:avLst/>
          </a:prstGeom>
          <a:noFill/>
        </p:spPr>
        <p:txBody>
          <a:bodyPr wrap="square" lIns="68580" tIns="34290" rIns="68580" bIns="34290" rtlCol="0">
            <a:spAutoFit/>
          </a:bodyPr>
          <a:lstStyle/>
          <a:p>
            <a:r>
              <a:rPr lang="en-US" altLang="zh-CN" sz="19900" i="1" dirty="0" smtClean="0">
                <a:solidFill>
                  <a:srgbClr val="DCE3E8"/>
                </a:solidFill>
                <a:latin typeface="微软雅黑" panose="020B0503020204020204" pitchFamily="34" charset="-122"/>
                <a:ea typeface="微软雅黑" panose="020B0503020204020204" pitchFamily="34" charset="-122"/>
                <a:sym typeface="+mn-ea"/>
              </a:rPr>
              <a:t>03</a:t>
            </a:r>
            <a:endParaRPr lang="zh-CN" altLang="en-US" sz="19900" i="1" dirty="0">
              <a:solidFill>
                <a:srgbClr val="DCE3E8"/>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882015" y="3107055"/>
            <a:ext cx="3048000" cy="783590"/>
          </a:xfrm>
          <a:prstGeom prst="rect">
            <a:avLst/>
          </a:prstGeom>
          <a:noFill/>
        </p:spPr>
        <p:txBody>
          <a:bodyPr wrap="square" rtlCol="0">
            <a:spAutoFit/>
          </a:bodyPr>
          <a:p>
            <a:pPr indent="254000" fontAlgn="auto">
              <a:lnSpc>
                <a:spcPct val="150000"/>
              </a:lnSpc>
              <a:extLst>
                <a:ext uri="{35155182-B16C-46BC-9424-99874614C6A1}">
                  <wpsdc:indentchars xmlns:wpsdc="http://www.wps.cn/officeDocument/2017/drawingmlCustomData" val="200" checksum="3013784323"/>
                </a:ext>
              </a:extLst>
            </a:pPr>
            <a:r>
              <a:rPr lang="zh-CN" altLang="en-US" sz="1000">
                <a:sym typeface="+mn-ea"/>
              </a:rPr>
              <a:t>lightGBM模型是一个梯度提升决策树(GBDT)的实现，其本质原理就是利用基分类器(决策树)训练集成，得到最优的模型。</a:t>
            </a:r>
            <a:endParaRPr lang="zh-CN" altLang="en-US" sz="100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54_4*l_h_i*1_1_1"/>
  <p:tag name="KSO_WM_TEMPLATE_CATEGORY" val="diagram"/>
  <p:tag name="KSO_WM_TEMPLATE_INDEX" val="20227954"/>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0.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54_4*l_h_f*1_2_1"/>
  <p:tag name="KSO_WM_TEMPLATE_CATEGORY" val="diagram"/>
  <p:tag name="KSO_WM_TEMPLATE_INDEX" val="20227954"/>
  <p:tag name="KSO_WM_UNIT_LAYERLEVEL" val="1_1_1"/>
  <p:tag name="KSO_WM_TAG_VERSION" val="1.0"/>
  <p:tag name="KSO_WM_BEAUTIFY_FLAG" val="#wm#"/>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7954_4*l_h_i*1_4_1"/>
  <p:tag name="KSO_WM_TEMPLATE_CATEGORY" val="diagram"/>
  <p:tag name="KSO_WM_TEMPLATE_INDEX" val="20227954"/>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7954_4*l_h_i*1_4_2"/>
  <p:tag name="KSO_WM_TEMPLATE_CATEGORY" val="diagram"/>
  <p:tag name="KSO_WM_TEMPLATE_INDEX" val="2022795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7954_4*l_h_x*1_4_1"/>
  <p:tag name="KSO_WM_TEMPLATE_CATEGORY" val="diagram"/>
  <p:tag name="KSO_WM_TEMPLATE_INDEX" val="20227954"/>
  <p:tag name="KSO_WM_UNIT_LAYERLEVEL" val="1_1_1"/>
  <p:tag name="KSO_WM_TAG_VERSION" val="1.0"/>
  <p:tag name="KSO_WM_BEAUTIFY_FLAG" val="#wm#"/>
</p:tagLst>
</file>

<file path=ppt/tags/tag14.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7954_4*l_h_a*1_4_1"/>
  <p:tag name="KSO_WM_TEMPLATE_CATEGORY" val="diagram"/>
  <p:tag name="KSO_WM_TEMPLATE_INDEX" val="20227954"/>
  <p:tag name="KSO_WM_UNIT_LAYERLEVEL" val="1_1_1"/>
  <p:tag name="KSO_WM_TAG_VERSION" val="1.0"/>
  <p:tag name="KSO_WM_BEAUTIFY_FLAG" val="#wm#"/>
  <p:tag name="KSO_WM_UNIT_TEXT_FILL_FORE_SCHEMECOLOR_INDEX" val="7"/>
  <p:tag name="KSO_WM_UNIT_TEXT_FILL_TYPE" val="1"/>
</p:tagLst>
</file>

<file path=ppt/tags/tag15.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7954_4*l_h_f*1_4_1"/>
  <p:tag name="KSO_WM_TEMPLATE_CATEGORY" val="diagram"/>
  <p:tag name="KSO_WM_TEMPLATE_INDEX" val="20227954"/>
  <p:tag name="KSO_WM_UNIT_LAYERLEVEL" val="1_1_1"/>
  <p:tag name="KSO_WM_TAG_VERSION" val="1.0"/>
  <p:tag name="KSO_WM_BEAUTIFY_FLAG" val="#wm#"/>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54_4*l_h_i*1_3_1"/>
  <p:tag name="KSO_WM_TEMPLATE_CATEGORY" val="diagram"/>
  <p:tag name="KSO_WM_TEMPLATE_INDEX" val="20227954"/>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954_4*l_h_i*1_3_2"/>
  <p:tag name="KSO_WM_TEMPLATE_CATEGORY" val="diagram"/>
  <p:tag name="KSO_WM_TEMPLATE_INDEX" val="2022795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8.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54_4*l_h_x*1_3_1"/>
  <p:tag name="KSO_WM_TEMPLATE_CATEGORY" val="diagram"/>
  <p:tag name="KSO_WM_TEMPLATE_INDEX" val="20227954"/>
  <p:tag name="KSO_WM_UNIT_LAYERLEVEL" val="1_1_1"/>
  <p:tag name="KSO_WM_TAG_VERSION" val="1.0"/>
  <p:tag name="KSO_WM_BEAUTIFY_FLAG" val="#wm#"/>
</p:tagLst>
</file>

<file path=ppt/tags/tag19.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54_4*l_h_a*1_3_1"/>
  <p:tag name="KSO_WM_TEMPLATE_CATEGORY" val="diagram"/>
  <p:tag name="KSO_WM_TEMPLATE_INDEX" val="20227954"/>
  <p:tag name="KSO_WM_UNIT_LAYERLEVEL" val="1_1_1"/>
  <p:tag name="KSO_WM_TAG_VERSION" val="1.0"/>
  <p:tag name="KSO_WM_BEAUTIFY_FLAG" val="#wm#"/>
  <p:tag name="KSO_WM_UNIT_TEXT_FILL_FORE_SCHEMECOLOR_INDEX" val="8"/>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54_4*l_h_i*1_1_2"/>
  <p:tag name="KSO_WM_TEMPLATE_CATEGORY" val="diagram"/>
  <p:tag name="KSO_WM_TEMPLATE_INDEX" val="2022795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954_4*l_h_f*1_3_1"/>
  <p:tag name="KSO_WM_TEMPLATE_CATEGORY" val="diagram"/>
  <p:tag name="KSO_WM_TEMPLATE_INDEX" val="20227954"/>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p="http://schemas.openxmlformats.org/presentationml/2006/main">
  <p:tag name="KSO_WM_UNIT_TABLE_BEAUTIFY" val="smartTable{f116d97b-c732-4c80-b1aa-c8cc156f00e3}"/>
  <p:tag name="TABLE_ENDDRAG_ORIGIN_RECT" val="284*146"/>
  <p:tag name="TABLE_ENDDRAG_RECT" val="183*168*284*146"/>
</p:tagLst>
</file>

<file path=ppt/tags/tag22.xml><?xml version="1.0" encoding="utf-8"?>
<p:tagLst xmlns:p="http://schemas.openxmlformats.org/presentationml/2006/main">
  <p:tag name="KSO_WM_UNIT_TABLE_BEAUTIFY" val="smartTable{f116d97b-c732-4c80-b1aa-c8cc156f00e3}"/>
  <p:tag name="TABLE_ENDDRAG_ORIGIN_RECT" val="284*146"/>
  <p:tag name="TABLE_ENDDRAG_RECT" val="183*168*284*146"/>
</p:tagLst>
</file>

<file path=ppt/tags/tag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7964_2*l_i*1_1"/>
  <p:tag name="KSO_WM_TEMPLATE_CATEGORY" val="diagram"/>
  <p:tag name="KSO_WM_TEMPLATE_INDEX" val="20227964"/>
  <p:tag name="KSO_WM_UNIT_LAYERLEVEL" val="1_1"/>
  <p:tag name="KSO_WM_TAG_VERSION" val="1.0"/>
  <p:tag name="KSO_WM_BEAUTIFY_FLAG" val="#wm#"/>
</p:tagLst>
</file>

<file path=ppt/tags/tag24.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7964_2*l_i*1_2"/>
  <p:tag name="KSO_WM_TEMPLATE_CATEGORY" val="diagram"/>
  <p:tag name="KSO_WM_TEMPLATE_INDEX" val="20227964"/>
  <p:tag name="KSO_WM_UNIT_LAYERLEVEL" val="1_1"/>
  <p:tag name="KSO_WM_TAG_VERSION" val="1.0"/>
  <p:tag name="KSO_WM_BEAUTIFY_FLAG" val="#wm#"/>
</p:tagLst>
</file>

<file path=ppt/tags/tag25.xml><?xml version="1.0" encoding="utf-8"?>
<p:tagLst xmlns:p="http://schemas.openxmlformats.org/presentationml/2006/main">
  <p:tag name="KSO_WM_UNIT_LINE_FORE_SCHEMECOLOR_INDEX_BRIGHTNESS" val="0"/>
  <p:tag name="KSO_WM_UNIT_LINE_FORE_SCHEMECOLOR_INDEX" val="6"/>
  <p:tag name="KSO_WM_UNIT_LINE_FILL_TYPE" val="2"/>
  <p:tag name="KSO_WM_UNIT_SHADOW_SCHEMECOLOR_INDEX_BRIGHTNESS" val="-0.3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7964_2*l_i*1_3"/>
  <p:tag name="KSO_WM_TEMPLATE_CATEGORY" val="diagram"/>
  <p:tag name="KSO_WM_TEMPLATE_INDEX" val="20227964"/>
  <p:tag name="KSO_WM_UNIT_LAYERLEVEL" val="1_1"/>
  <p:tag name="KSO_WM_TAG_VERSION" val="1.0"/>
  <p:tag name="KSO_WM_BEAUTIFY_FLAG" val="#wm#"/>
</p:tagLst>
</file>

<file path=ppt/tags/tag26.xml><?xml version="1.0" encoding="utf-8"?>
<p:tagLst xmlns:p="http://schemas.openxmlformats.org/presentationml/2006/main">
  <p:tag name="KSO_WM_UNIT_VALUE" val="214*214"/>
  <p:tag name="KSO_WM_UNIT_HIGHLIGHT" val="0"/>
  <p:tag name="KSO_WM_UNIT_COMPATIBLE" val="0"/>
  <p:tag name="KSO_WM_UNIT_DIAGRAM_ISNUMVISUAL" val="0"/>
  <p:tag name="KSO_WM_UNIT_DIAGRAM_ISREFERUNIT" val="0"/>
  <p:tag name="KSO_WM_DIAGRAM_GROUP_CODE" val="l1-1"/>
  <p:tag name="KSO_WM_UNIT_TYPE" val="l_x"/>
  <p:tag name="KSO_WM_UNIT_INDEX" val="1_1"/>
  <p:tag name="KSO_WM_UNIT_ID" val="diagram20227964_2*l_x*1_1"/>
  <p:tag name="KSO_WM_TEMPLATE_CATEGORY" val="diagram"/>
  <p:tag name="KSO_WM_TEMPLATE_INDEX" val="20227964"/>
  <p:tag name="KSO_WM_UNIT_LAYERLEVEL" val="1_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27964_2*l_i*1_4"/>
  <p:tag name="KSO_WM_TEMPLATE_CATEGORY" val="diagram"/>
  <p:tag name="KSO_WM_TEMPLATE_INDEX" val="20227964"/>
  <p:tag name="KSO_WM_UNIT_LAYERLEVEL" val="1_1"/>
  <p:tag name="KSO_WM_TAG_VERSION" val="1.0"/>
  <p:tag name="KSO_WM_BEAUTIFY_FLAG" val="#wm#"/>
</p:tagLst>
</file>

<file path=ppt/tags/tag28.xml><?xml version="1.0" encoding="utf-8"?>
<p:tagLst xmlns:p="http://schemas.openxmlformats.org/presentationml/2006/main">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64_2*l_h_i*1_2_2"/>
  <p:tag name="KSO_WM_TEMPLATE_CATEGORY" val="diagram"/>
  <p:tag name="KSO_WM_TEMPLATE_INDEX" val="20227964"/>
  <p:tag name="KSO_WM_UNIT_LAYERLEVEL" val="1_1_1"/>
  <p:tag name="KSO_WM_TAG_VERSION" val="1.0"/>
  <p:tag name="KSO_WM_BEAUTIFY_FLAG" val="#wm#"/>
  <p:tag name="KSO_WM_UNIT_FILL_FORE_SCHEMECOLOR_INDEX" val="5"/>
  <p:tag name="KSO_WM_UNIT_FILL_TYPE" val="1"/>
</p:tagLst>
</file>

<file path=ppt/tags/tag29.xml><?xml version="1.0" encoding="utf-8"?>
<p:tagLst xmlns:p="http://schemas.openxmlformats.org/presentationml/2006/main">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64_2*l_h_i*1_1_2"/>
  <p:tag name="KSO_WM_TEMPLATE_CATEGORY" val="diagram"/>
  <p:tag name="KSO_WM_TEMPLATE_INDEX" val="20227964"/>
  <p:tag name="KSO_WM_UNIT_LAYERLEVEL" val="1_1_1"/>
  <p:tag name="KSO_WM_TAG_VERSION" val="1.0"/>
  <p:tag name="KSO_WM_BEAUTIFY_FLAG" val="#wm#"/>
  <p:tag name="KSO_WM_UNIT_FILL_FORE_SCHEMECOLOR_INDEX" val="7"/>
  <p:tag name="KSO_WM_UNIT_FILL_TYPE" val="1"/>
</p:tagLst>
</file>

<file path=ppt/tags/tag3.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54_4*l_h_a*1_1_1"/>
  <p:tag name="KSO_WM_TEMPLATE_CATEGORY" val="diagram"/>
  <p:tag name="KSO_WM_TEMPLATE_INDEX" val="20227954"/>
  <p:tag name="KSO_WM_UNIT_LAYERLEVEL" val="1_1_1"/>
  <p:tag name="KSO_WM_TAG_VERSION" val="1.0"/>
  <p:tag name="KSO_WM_BEAUTIFY_FLAG" val="#wm#"/>
  <p:tag name="KSO_WM_UNIT_TEXT_FILL_FORE_SCHEMECOLOR_INDEX" val="5"/>
  <p:tag name="KSO_WM_UNIT_TEXT_FILL_TYPE" val="1"/>
</p:tagLst>
</file>

<file path=ppt/tags/tag30.xml><?xml version="1.0" encoding="utf-8"?>
<p:tagLst xmlns:p="http://schemas.openxmlformats.org/presentationml/2006/main">
  <p:tag name="KSO_WM_UNIT_FILL_FORE_SCHEMECOLOR_INDEX_BRIGHTNESS" val="0.4"/>
  <p:tag name="KSO_WM_UNIT_FILL_FORE_SCHEMECOLOR_INDEX" val="6"/>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7964_2*l_h_i*1_2_3"/>
  <p:tag name="KSO_WM_TEMPLATE_CATEGORY" val="diagram"/>
  <p:tag name="KSO_WM_TEMPLATE_INDEX" val="20227964"/>
  <p:tag name="KSO_WM_UNIT_LAYERLEVEL" val="1_1_1"/>
  <p:tag name="KSO_WM_TAG_VERSION" val="1.0"/>
  <p:tag name="KSO_WM_BEAUTIFY_FLAG" val="#wm#"/>
</p:tagLst>
</file>

<file path=ppt/tags/tag31.xml><?xml version="1.0" encoding="utf-8"?>
<p:tagLst xmlns:p="http://schemas.openxmlformats.org/presentationml/2006/main">
  <p:tag name="KSO_WM_UNIT_FILL_FORE_SCHEMECOLOR_INDEX_BRIGHTNESS" val="0.8"/>
  <p:tag name="KSO_WM_UNIT_FILL_FORE_SCHEMECOLOR_INDEX" val="5"/>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7964_2*l_h_i*1_1_3"/>
  <p:tag name="KSO_WM_TEMPLATE_CATEGORY" val="diagram"/>
  <p:tag name="KSO_WM_TEMPLATE_INDEX" val="20227964"/>
  <p:tag name="KSO_WM_UNIT_LAYERLEVEL" val="1_1_1"/>
  <p:tag name="KSO_WM_TAG_VERSION" val="1.0"/>
  <p:tag name="KSO_WM_BEAUTIFY_FLAG" val="#wm#"/>
</p:tagLst>
</file>

<file path=ppt/tags/tag32.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64_2*l_h_x*1_1_1"/>
  <p:tag name="KSO_WM_TEMPLATE_CATEGORY" val="diagram"/>
  <p:tag name="KSO_WM_TEMPLATE_INDEX" val="20227964"/>
  <p:tag name="KSO_WM_UNIT_LAYERLEVEL" val="1_1_1"/>
  <p:tag name="KSO_WM_TAG_VERSION" val="1.0"/>
  <p:tag name="KSO_WM_BEAUTIFY_FLAG" val="#wm#"/>
</p:tagLst>
</file>

<file path=ppt/tags/tag33.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64_2*l_h_x*1_2_1"/>
  <p:tag name="KSO_WM_TEMPLATE_CATEGORY" val="diagram"/>
  <p:tag name="KSO_WM_TEMPLATE_INDEX" val="20227964"/>
  <p:tag name="KSO_WM_UNIT_LAYERLEVEL" val="1_1_1"/>
  <p:tag name="KSO_WM_TAG_VERSION" val="1.0"/>
  <p:tag name="KSO_WM_BEAUTIFY_FLAG" val="#wm#"/>
</p:tagLst>
</file>

<file path=ppt/tags/tag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64_2*l_h_a*1_1_1"/>
  <p:tag name="KSO_WM_TEMPLATE_CATEGORY" val="diagram"/>
  <p:tag name="KSO_WM_TEMPLATE_INDEX" val="20227964"/>
  <p:tag name="KSO_WM_UNIT_LAYERLEVEL" val="1_1_1"/>
  <p:tag name="KSO_WM_TAG_VERSION" val="1.0"/>
  <p:tag name="KSO_WM_BEAUTIFY_FLAG" val="#wm#"/>
</p:tagLst>
</file>

<file path=ppt/tags/tag3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64_2*l_h_a*1_2_1"/>
  <p:tag name="KSO_WM_TEMPLATE_CATEGORY" val="diagram"/>
  <p:tag name="KSO_WM_TEMPLATE_INDEX" val="20227964"/>
  <p:tag name="KSO_WM_UNIT_LAYERLEVEL" val="1_1_1"/>
  <p:tag name="KSO_WM_TAG_VERSION" val="1.0"/>
  <p:tag name="KSO_WM_BEAUTIFY_FLAG" val="#wm#"/>
</p:tagLst>
</file>

<file path=ppt/tags/tag36.xml><?xml version="1.0" encoding="utf-8"?>
<p:tagLst xmlns:p="http://schemas.openxmlformats.org/presentationml/2006/main">
  <p:tag name="COMMONDATA" val="eyJjb3VudCI6MjYsImhkaWQiOiIyNTE2NmRmZWMyZTliY2VhMzRlNjlhN2YzNGQ1MWI4MCIsInVzZXJDb3VudCI6MjZ9"/>
  <p:tag name="KSO_WPP_MARK_KEY" val="8b1f05da-6a1f-46e9-8384-1af0c3e09f94"/>
</p:tagLst>
</file>

<file path=ppt/tags/tag4.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54_4*l_h_f*1_1_1"/>
  <p:tag name="KSO_WM_TEMPLATE_CATEGORY" val="diagram"/>
  <p:tag name="KSO_WM_TEMPLATE_INDEX" val="20227954"/>
  <p:tag name="KSO_WM_UNIT_LAYERLEVEL" val="1_1_1"/>
  <p:tag name="KSO_WM_TAG_VERSION" val="1.0"/>
  <p:tag name="KSO_WM_BEAUTIFY_FLAG" val="#wm#"/>
  <p:tag name="KSO_WM_UNIT_TEXT_FILL_FORE_SCHEMECOLOR_INDEX" val="13"/>
  <p:tag name="KSO_WM_UNIT_TEXT_FILL_TYPE" val="1"/>
</p:tagLst>
</file>

<file path=ppt/tags/tag5.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54_4*l_h_x*1_1_1"/>
  <p:tag name="KSO_WM_TEMPLATE_CATEGORY" val="diagram"/>
  <p:tag name="KSO_WM_TEMPLATE_INDEX" val="20227954"/>
  <p:tag name="KSO_WM_UNIT_LAYERLEVEL" val="1_1_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54_4*l_h_i*1_2_1"/>
  <p:tag name="KSO_WM_TEMPLATE_CATEGORY" val="diagram"/>
  <p:tag name="KSO_WM_TEMPLATE_INDEX" val="20227954"/>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54_4*l_h_i*1_2_2"/>
  <p:tag name="KSO_WM_TEMPLATE_CATEGORY" val="diagram"/>
  <p:tag name="KSO_WM_TEMPLATE_INDEX" val="2022795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54_4*l_h_x*1_2_1"/>
  <p:tag name="KSO_WM_TEMPLATE_CATEGORY" val="diagram"/>
  <p:tag name="KSO_WM_TEMPLATE_INDEX" val="20227954"/>
  <p:tag name="KSO_WM_UNIT_LAYERLEVEL" val="1_1_1"/>
  <p:tag name="KSO_WM_TAG_VERSION" val="1.0"/>
  <p:tag name="KSO_WM_BEAUTIFY_FLAG" val="#wm#"/>
</p:tagLst>
</file>

<file path=ppt/tags/tag9.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54_4*l_h_a*1_2_1"/>
  <p:tag name="KSO_WM_TEMPLATE_CATEGORY" val="diagram"/>
  <p:tag name="KSO_WM_TEMPLATE_INDEX" val="20227954"/>
  <p:tag name="KSO_WM_UNIT_LAYERLEVEL" val="1_1_1"/>
  <p:tag name="KSO_WM_TAG_VERSION" val="1.0"/>
  <p:tag name="KSO_WM_BEAUTIFY_FLAG" val="#wm#"/>
  <p:tag name="KSO_WM_UNIT_TEXT_FILL_FORE_SCHEMECOLOR_INDEX" val="6"/>
  <p:tag name="KSO_WM_UNIT_TEXT_FILL_TYPE" val="1"/>
</p:tagLst>
</file>

<file path=ppt/theme/theme1.xml><?xml version="1.0" encoding="utf-8"?>
<a:theme xmlns:a="http://schemas.openxmlformats.org/drawingml/2006/main" name="Qzus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3000</Words>
  <Application>WPS 演示</Application>
  <PresentationFormat>全屏显示(16:9)</PresentationFormat>
  <Paragraphs>308</Paragraphs>
  <Slides>23</Slides>
  <Notes>18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9</vt:i4>
      </vt:variant>
      <vt:variant>
        <vt:lpstr>幻灯片标题</vt:lpstr>
      </vt:variant>
      <vt:variant>
        <vt:i4>23</vt:i4>
      </vt:variant>
    </vt:vector>
  </HeadingPairs>
  <TitlesOfParts>
    <vt:vector size="43" baseType="lpstr">
      <vt:lpstr>Arial</vt:lpstr>
      <vt:lpstr>宋体</vt:lpstr>
      <vt:lpstr>Wingdings</vt:lpstr>
      <vt:lpstr>微软雅黑</vt:lpstr>
      <vt:lpstr>思源黑体 CN Heavy</vt:lpstr>
      <vt:lpstr>黑体</vt:lpstr>
      <vt:lpstr>思源黑体 CN Light</vt:lpstr>
      <vt:lpstr>Arial Unicode MS</vt:lpstr>
      <vt:lpstr>Calibri</vt:lpstr>
      <vt:lpstr>Wingdings</vt:lpstr>
      <vt:lpstr>Qzuser</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qzuser;</dc:title>
  <dc:creator>qzuser</dc:creator>
  <cp:keywords>qzuser</cp:keywords>
  <dc:description>qzuser</dc:description>
  <cp:lastModifiedBy>独</cp:lastModifiedBy>
  <cp:revision>144</cp:revision>
  <dcterms:created xsi:type="dcterms:W3CDTF">2016-05-20T12:59:00Z</dcterms:created>
  <dcterms:modified xsi:type="dcterms:W3CDTF">2022-11-27T04:14:23Z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0CC10D19E0BC40E79994E40F6B1790B3</vt:lpwstr>
  </property>
  <property fmtid="{D5CDD505-2E9C-101B-9397-08002B2CF9AE}" pid="4" name="KSOTemplateUUID">
    <vt:lpwstr>v1.0_mb_IU/+9i9/yu+UtIHu92N8kg==</vt:lpwstr>
  </property>
</Properties>
</file>